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31.jpg" ContentType="image/jpg"/>
  <Override PartName="/ppt/media/image32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06" r:id="rId2"/>
    <p:sldId id="431" r:id="rId3"/>
    <p:sldId id="422" r:id="rId4"/>
    <p:sldId id="423" r:id="rId5"/>
    <p:sldId id="432" r:id="rId6"/>
    <p:sldId id="438" r:id="rId7"/>
    <p:sldId id="439" r:id="rId8"/>
    <p:sldId id="426" r:id="rId9"/>
    <p:sldId id="427" r:id="rId10"/>
    <p:sldId id="433" r:id="rId11"/>
    <p:sldId id="434" r:id="rId12"/>
    <p:sldId id="435" r:id="rId13"/>
    <p:sldId id="420" r:id="rId14"/>
    <p:sldId id="440" r:id="rId15"/>
    <p:sldId id="373" r:id="rId16"/>
    <p:sldId id="436" r:id="rId17"/>
    <p:sldId id="441" r:id="rId18"/>
    <p:sldId id="428" r:id="rId19"/>
    <p:sldId id="437" r:id="rId20"/>
    <p:sldId id="410" r:id="rId21"/>
    <p:sldId id="430" r:id="rId22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45B"/>
    <a:srgbClr val="00A4DE"/>
    <a:srgbClr val="DB096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0" autoAdjust="0"/>
    <p:restoredTop sz="94149" autoAdjust="0"/>
  </p:normalViewPr>
  <p:slideViewPr>
    <p:cSldViewPr snapToGrid="0" snapToObjects="1">
      <p:cViewPr varScale="1">
        <p:scale>
          <a:sx n="126" d="100"/>
          <a:sy n="126" d="100"/>
        </p:scale>
        <p:origin x="129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44" d="100"/>
          <a:sy n="44" d="100"/>
        </p:scale>
        <p:origin x="-2826" y="-78"/>
      </p:cViewPr>
      <p:guideLst>
        <p:guide orient="horz" pos="3129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64387A-3246-4B9E-BBA3-1EA7CAD03845}" type="doc">
      <dgm:prSet loTypeId="urn:microsoft.com/office/officeart/2008/layout/BubblePictureList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9CD5BB-6800-47C5-80D1-AF5B5CE09C33}">
      <dgm:prSet phldrT="[Text]" custT="1"/>
      <dgm:spPr/>
      <dgm:t>
        <a:bodyPr/>
        <a:lstStyle/>
        <a:p>
          <a:r>
            <a:rPr lang="nl-BE" sz="1400" b="1" dirty="0" smtClean="0"/>
            <a:t>                                             </a:t>
          </a:r>
        </a:p>
      </dgm:t>
    </dgm:pt>
    <dgm:pt modelId="{E4D06359-5421-4F5D-AD99-16741E21229B}" type="parTrans" cxnId="{CBAF42E0-91B7-4F95-A698-96AF05A724E6}">
      <dgm:prSet/>
      <dgm:spPr/>
      <dgm:t>
        <a:bodyPr/>
        <a:lstStyle/>
        <a:p>
          <a:endParaRPr lang="en-US" b="1"/>
        </a:p>
      </dgm:t>
    </dgm:pt>
    <dgm:pt modelId="{FD7B7121-30F0-49C0-AEA9-F5521D0D062E}" type="sibTrans" cxnId="{CBAF42E0-91B7-4F95-A698-96AF05A724E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en-US" b="1"/>
        </a:p>
      </dgm:t>
    </dgm:pt>
    <dgm:pt modelId="{FA5604B0-F350-4C1A-BF49-E2CCC30B180D}">
      <dgm:prSet phldrT="[Text]" custT="1"/>
      <dgm:spPr/>
      <dgm:t>
        <a:bodyPr/>
        <a:lstStyle/>
        <a:p>
          <a:endParaRPr lang="nl-BE" sz="1400" b="1" dirty="0" smtClean="0"/>
        </a:p>
        <a:p>
          <a:endParaRPr lang="nl-BE" sz="1400" b="1" dirty="0" smtClean="0"/>
        </a:p>
        <a:p>
          <a:endParaRPr lang="nl-BE" sz="1400" b="1" dirty="0" smtClean="0"/>
        </a:p>
        <a:p>
          <a:endParaRPr lang="en-US" sz="1400" b="1" dirty="0"/>
        </a:p>
      </dgm:t>
    </dgm:pt>
    <dgm:pt modelId="{B5D3ACF9-2EE3-4CF3-87DA-783E4E3855E8}" type="parTrans" cxnId="{F8EF4038-5E78-4F01-9314-C1C347255F6F}">
      <dgm:prSet/>
      <dgm:spPr/>
      <dgm:t>
        <a:bodyPr/>
        <a:lstStyle/>
        <a:p>
          <a:endParaRPr lang="en-US" b="1"/>
        </a:p>
      </dgm:t>
    </dgm:pt>
    <dgm:pt modelId="{E68943F3-7B89-4E3C-80CF-14E67F7B65B2}" type="sibTrans" cxnId="{F8EF4038-5E78-4F01-9314-C1C347255F6F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n-US" b="1"/>
        </a:p>
      </dgm:t>
    </dgm:pt>
    <dgm:pt modelId="{E5BA477F-B97C-4242-ACB3-9EBA99A414ED}">
      <dgm:prSet phldrT="[Text]" custT="1"/>
      <dgm:spPr/>
      <dgm:t>
        <a:bodyPr/>
        <a:lstStyle/>
        <a:p>
          <a:pPr algn="l"/>
          <a:endParaRPr lang="en-US" sz="1400" b="1" dirty="0"/>
        </a:p>
      </dgm:t>
    </dgm:pt>
    <dgm:pt modelId="{EC7176C2-0971-47B1-B68D-830E4A1CF9B1}" type="sibTrans" cxnId="{580C53BA-741B-4AF7-B1BD-C2B6DABBC8E6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b="1"/>
        </a:p>
      </dgm:t>
    </dgm:pt>
    <dgm:pt modelId="{51C25869-3A35-4821-B064-881B86117DB4}" type="parTrans" cxnId="{580C53BA-741B-4AF7-B1BD-C2B6DABBC8E6}">
      <dgm:prSet/>
      <dgm:spPr/>
      <dgm:t>
        <a:bodyPr/>
        <a:lstStyle/>
        <a:p>
          <a:endParaRPr lang="en-US" b="1"/>
        </a:p>
      </dgm:t>
    </dgm:pt>
    <dgm:pt modelId="{9F0E22D2-F27A-4933-96EF-A8EDBAF6F3D0}" type="pres">
      <dgm:prSet presAssocID="{FE64387A-3246-4B9E-BBA3-1EA7CAD03845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en-US"/>
        </a:p>
      </dgm:t>
    </dgm:pt>
    <dgm:pt modelId="{0ED18BA1-8C86-47A7-A4AD-C2FCB034E02E}" type="pres">
      <dgm:prSet presAssocID="{E5BA477F-B97C-4242-ACB3-9EBA99A414ED}" presName="parent_text_1" presStyleLbl="revTx" presStyleIdx="0" presStyleCnt="3" custLinFactY="100000" custLinFactNeighborX="-74545" custLinFactNeighborY="1102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3656A2-5756-43AA-A312-08CD504787AC}" type="pres">
      <dgm:prSet presAssocID="{E5BA477F-B97C-4242-ACB3-9EBA99A414ED}" presName="image_accent_1" presStyleCnt="0"/>
      <dgm:spPr/>
    </dgm:pt>
    <dgm:pt modelId="{D9001558-7340-4237-B194-60E7A7919BC1}" type="pres">
      <dgm:prSet presAssocID="{E5BA477F-B97C-4242-ACB3-9EBA99A414ED}" presName="imageAccentRepeatNode" presStyleLbl="alignNode1" presStyleIdx="0" presStyleCnt="6" custScaleX="141855" custScaleY="141855" custLinFactNeighborX="-76025" custLinFactNeighborY="-34053"/>
      <dgm:spPr/>
    </dgm:pt>
    <dgm:pt modelId="{F9DFB3D8-464B-47EB-AAD5-21C8B17594DD}" type="pres">
      <dgm:prSet presAssocID="{E5BA477F-B97C-4242-ACB3-9EBA99A414ED}" presName="accent_1" presStyleLbl="alignNode1" presStyleIdx="1" presStyleCnt="6" custScaleX="79834" custScaleY="79950" custLinFactX="-73227" custLinFactY="200000" custLinFactNeighborX="-100000" custLinFactNeighborY="290878"/>
      <dgm:spPr/>
      <dgm:t>
        <a:bodyPr/>
        <a:lstStyle/>
        <a:p>
          <a:endParaRPr lang="en-US"/>
        </a:p>
      </dgm:t>
    </dgm:pt>
    <dgm:pt modelId="{29A15256-BC77-4728-B7C4-C511A50EEFDF}" type="pres">
      <dgm:prSet presAssocID="{EC7176C2-0971-47B1-B68D-830E4A1CF9B1}" presName="image_1" presStyleCnt="0"/>
      <dgm:spPr/>
    </dgm:pt>
    <dgm:pt modelId="{FB17A340-6064-453B-93C5-17C7F823BC54}" type="pres">
      <dgm:prSet presAssocID="{EC7176C2-0971-47B1-B68D-830E4A1CF9B1}" presName="imageRepeatNode" presStyleLbl="fgImgPlace1" presStyleIdx="0" presStyleCnt="3" custScaleX="141855" custScaleY="141855" custLinFactNeighborX="-82347" custLinFactNeighborY="-36885"/>
      <dgm:spPr/>
      <dgm:t>
        <a:bodyPr/>
        <a:lstStyle/>
        <a:p>
          <a:endParaRPr lang="en-US"/>
        </a:p>
      </dgm:t>
    </dgm:pt>
    <dgm:pt modelId="{9EF867F8-A7DB-4CD2-B4B1-87925B481AF1}" type="pres">
      <dgm:prSet presAssocID="{309CD5BB-6800-47C5-80D1-AF5B5CE09C33}" presName="parent_text_2" presStyleLbl="revTx" presStyleIdx="1" presStyleCnt="3" custLinFactY="-100000" custLinFactNeighborX="-1517" custLinFactNeighborY="-1618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01AA47-01D3-45F4-87F0-969706C02AF4}" type="pres">
      <dgm:prSet presAssocID="{309CD5BB-6800-47C5-80D1-AF5B5CE09C33}" presName="image_accent_2" presStyleCnt="0"/>
      <dgm:spPr/>
    </dgm:pt>
    <dgm:pt modelId="{0F28E034-B34D-4467-B0A8-DEDF479EA212}" type="pres">
      <dgm:prSet presAssocID="{309CD5BB-6800-47C5-80D1-AF5B5CE09C33}" presName="imageAccentRepeatNode" presStyleLbl="alignNode1" presStyleIdx="2" presStyleCnt="6" custScaleX="338897" custScaleY="338977" custLinFactX="43305" custLinFactNeighborX="100000" custLinFactNeighborY="-63134"/>
      <dgm:spPr/>
    </dgm:pt>
    <dgm:pt modelId="{4BC6F2CE-FB11-4400-8C80-CD8809662B81}" type="pres">
      <dgm:prSet presAssocID="{FD7B7121-30F0-49C0-AEA9-F5521D0D062E}" presName="image_2" presStyleCnt="0"/>
      <dgm:spPr/>
    </dgm:pt>
    <dgm:pt modelId="{74C26DAF-B333-4878-8526-E2577F3D513D}" type="pres">
      <dgm:prSet presAssocID="{FD7B7121-30F0-49C0-AEA9-F5521D0D062E}" presName="imageRepeatNode" presStyleLbl="fgImgPlace1" presStyleIdx="1" presStyleCnt="3" custScaleX="358199" custScaleY="358199" custLinFactX="62499" custLinFactNeighborX="100000" custLinFactNeighborY="-71567"/>
      <dgm:spPr/>
      <dgm:t>
        <a:bodyPr/>
        <a:lstStyle/>
        <a:p>
          <a:endParaRPr lang="en-US"/>
        </a:p>
      </dgm:t>
    </dgm:pt>
    <dgm:pt modelId="{5D76A1D2-1E82-45C7-B78C-FF752BE857AA}" type="pres">
      <dgm:prSet presAssocID="{FA5604B0-F350-4C1A-BF49-E2CCC30B180D}" presName="image_accent_3" presStyleCnt="0"/>
      <dgm:spPr/>
    </dgm:pt>
    <dgm:pt modelId="{6CBFA579-CB69-400F-8CEC-34275E54B22C}" type="pres">
      <dgm:prSet presAssocID="{FA5604B0-F350-4C1A-BF49-E2CCC30B180D}" presName="imageAccentRepeatNode" presStyleLbl="alignNode1" presStyleIdx="3" presStyleCnt="6" custScaleX="235976" custScaleY="235900" custLinFactNeighborX="-34323" custLinFactNeighborY="-14951"/>
      <dgm:spPr/>
    </dgm:pt>
    <dgm:pt modelId="{21773402-01C3-4F0E-A288-12E734983684}" type="pres">
      <dgm:prSet presAssocID="{FA5604B0-F350-4C1A-BF49-E2CCC30B180D}" presName="parent_text_3" presStyleLbl="revTx" presStyleIdx="2" presStyleCnt="3" custLinFactX="-2971" custLinFactY="-2930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1EC46E-E1B2-42A1-9878-8D18A0253A24}" type="pres">
      <dgm:prSet presAssocID="{FA5604B0-F350-4C1A-BF49-E2CCC30B180D}" presName="accent_2" presStyleLbl="alignNode1" presStyleIdx="4" presStyleCnt="6" custLinFactX="201017" custLinFactY="-7460" custLinFactNeighborX="300000" custLinFactNeighborY="-100000"/>
      <dgm:spPr/>
    </dgm:pt>
    <dgm:pt modelId="{5758C13F-BD71-41B1-BB44-1ABB89757FAF}" type="pres">
      <dgm:prSet presAssocID="{FA5604B0-F350-4C1A-BF49-E2CCC30B180D}" presName="accent_3" presStyleLbl="alignNode1" presStyleIdx="5" presStyleCnt="6" custLinFactX="-400000" custLinFactY="-500000" custLinFactNeighborX="-489733" custLinFactNeighborY="-579815"/>
      <dgm:spPr/>
    </dgm:pt>
    <dgm:pt modelId="{35D3D13B-37F5-4998-809A-CB55D4F5D0E1}" type="pres">
      <dgm:prSet presAssocID="{E68943F3-7B89-4E3C-80CF-14E67F7B65B2}" presName="image_3" presStyleCnt="0"/>
      <dgm:spPr/>
    </dgm:pt>
    <dgm:pt modelId="{044FABAB-767D-46AB-BA64-643480621603}" type="pres">
      <dgm:prSet presAssocID="{E68943F3-7B89-4E3C-80CF-14E67F7B65B2}" presName="imageRepeatNode" presStyleLbl="fgImgPlace1" presStyleIdx="2" presStyleCnt="3" custScaleX="245245" custScaleY="245245" custLinFactNeighborX="-38359" custLinFactNeighborY="-16714"/>
      <dgm:spPr/>
      <dgm:t>
        <a:bodyPr/>
        <a:lstStyle/>
        <a:p>
          <a:endParaRPr lang="en-US"/>
        </a:p>
      </dgm:t>
    </dgm:pt>
  </dgm:ptLst>
  <dgm:cxnLst>
    <dgm:cxn modelId="{C8712CA7-7B25-46C0-8683-94629C48F091}" type="presOf" srcId="{E5BA477F-B97C-4242-ACB3-9EBA99A414ED}" destId="{0ED18BA1-8C86-47A7-A4AD-C2FCB034E02E}" srcOrd="0" destOrd="0" presId="urn:microsoft.com/office/officeart/2008/layout/BubblePictureList"/>
    <dgm:cxn modelId="{580C53BA-741B-4AF7-B1BD-C2B6DABBC8E6}" srcId="{FE64387A-3246-4B9E-BBA3-1EA7CAD03845}" destId="{E5BA477F-B97C-4242-ACB3-9EBA99A414ED}" srcOrd="0" destOrd="0" parTransId="{51C25869-3A35-4821-B064-881B86117DB4}" sibTransId="{EC7176C2-0971-47B1-B68D-830E4A1CF9B1}"/>
    <dgm:cxn modelId="{41294E05-3186-4437-8CF0-0E54194CB562}" type="presOf" srcId="{309CD5BB-6800-47C5-80D1-AF5B5CE09C33}" destId="{9EF867F8-A7DB-4CD2-B4B1-87925B481AF1}" srcOrd="0" destOrd="0" presId="urn:microsoft.com/office/officeart/2008/layout/BubblePictureList"/>
    <dgm:cxn modelId="{F8EF4038-5E78-4F01-9314-C1C347255F6F}" srcId="{FE64387A-3246-4B9E-BBA3-1EA7CAD03845}" destId="{FA5604B0-F350-4C1A-BF49-E2CCC30B180D}" srcOrd="2" destOrd="0" parTransId="{B5D3ACF9-2EE3-4CF3-87DA-783E4E3855E8}" sibTransId="{E68943F3-7B89-4E3C-80CF-14E67F7B65B2}"/>
    <dgm:cxn modelId="{5E88502C-2A63-4D3B-86F7-DB301D018714}" type="presOf" srcId="{FA5604B0-F350-4C1A-BF49-E2CCC30B180D}" destId="{21773402-01C3-4F0E-A288-12E734983684}" srcOrd="0" destOrd="0" presId="urn:microsoft.com/office/officeart/2008/layout/BubblePictureList"/>
    <dgm:cxn modelId="{842CFAF6-867C-4F54-BC8C-72D21C1648C9}" type="presOf" srcId="{EC7176C2-0971-47B1-B68D-830E4A1CF9B1}" destId="{FB17A340-6064-453B-93C5-17C7F823BC54}" srcOrd="0" destOrd="0" presId="urn:microsoft.com/office/officeart/2008/layout/BubblePictureList"/>
    <dgm:cxn modelId="{CBAF42E0-91B7-4F95-A698-96AF05A724E6}" srcId="{FE64387A-3246-4B9E-BBA3-1EA7CAD03845}" destId="{309CD5BB-6800-47C5-80D1-AF5B5CE09C33}" srcOrd="1" destOrd="0" parTransId="{E4D06359-5421-4F5D-AD99-16741E21229B}" sibTransId="{FD7B7121-30F0-49C0-AEA9-F5521D0D062E}"/>
    <dgm:cxn modelId="{58E56136-B322-48E8-804A-20815E4E7C17}" type="presOf" srcId="{E68943F3-7B89-4E3C-80CF-14E67F7B65B2}" destId="{044FABAB-767D-46AB-BA64-643480621603}" srcOrd="0" destOrd="0" presId="urn:microsoft.com/office/officeart/2008/layout/BubblePictureList"/>
    <dgm:cxn modelId="{89B44526-4312-4E92-804C-857FD3C95505}" type="presOf" srcId="{FD7B7121-30F0-49C0-AEA9-F5521D0D062E}" destId="{74C26DAF-B333-4878-8526-E2577F3D513D}" srcOrd="0" destOrd="0" presId="urn:microsoft.com/office/officeart/2008/layout/BubblePictureList"/>
    <dgm:cxn modelId="{AFBBE0ED-AD57-4A48-BA6B-EE53FF594AD9}" type="presOf" srcId="{FE64387A-3246-4B9E-BBA3-1EA7CAD03845}" destId="{9F0E22D2-F27A-4933-96EF-A8EDBAF6F3D0}" srcOrd="0" destOrd="0" presId="urn:microsoft.com/office/officeart/2008/layout/BubblePictureList"/>
    <dgm:cxn modelId="{69820622-C601-4049-81A1-0550D7D225A5}" type="presParOf" srcId="{9F0E22D2-F27A-4933-96EF-A8EDBAF6F3D0}" destId="{0ED18BA1-8C86-47A7-A4AD-C2FCB034E02E}" srcOrd="0" destOrd="0" presId="urn:microsoft.com/office/officeart/2008/layout/BubblePictureList"/>
    <dgm:cxn modelId="{0202B460-D69D-4160-B74C-411E51C6A51C}" type="presParOf" srcId="{9F0E22D2-F27A-4933-96EF-A8EDBAF6F3D0}" destId="{273656A2-5756-43AA-A312-08CD504787AC}" srcOrd="1" destOrd="0" presId="urn:microsoft.com/office/officeart/2008/layout/BubblePictureList"/>
    <dgm:cxn modelId="{43E921F4-2898-4870-930C-56E7068DCD01}" type="presParOf" srcId="{273656A2-5756-43AA-A312-08CD504787AC}" destId="{D9001558-7340-4237-B194-60E7A7919BC1}" srcOrd="0" destOrd="0" presId="urn:microsoft.com/office/officeart/2008/layout/BubblePictureList"/>
    <dgm:cxn modelId="{663C152A-EAD5-41CA-99AD-163D41602339}" type="presParOf" srcId="{9F0E22D2-F27A-4933-96EF-A8EDBAF6F3D0}" destId="{F9DFB3D8-464B-47EB-AAD5-21C8B17594DD}" srcOrd="2" destOrd="0" presId="urn:microsoft.com/office/officeart/2008/layout/BubblePictureList"/>
    <dgm:cxn modelId="{4FD8E26A-262F-4445-AA08-04BDE3E625B8}" type="presParOf" srcId="{9F0E22D2-F27A-4933-96EF-A8EDBAF6F3D0}" destId="{29A15256-BC77-4728-B7C4-C511A50EEFDF}" srcOrd="3" destOrd="0" presId="urn:microsoft.com/office/officeart/2008/layout/BubblePictureList"/>
    <dgm:cxn modelId="{CA5ADA27-F433-4724-8B9A-1237AFB6353E}" type="presParOf" srcId="{29A15256-BC77-4728-B7C4-C511A50EEFDF}" destId="{FB17A340-6064-453B-93C5-17C7F823BC54}" srcOrd="0" destOrd="0" presId="urn:microsoft.com/office/officeart/2008/layout/BubblePictureList"/>
    <dgm:cxn modelId="{53B77B92-368B-4787-8618-664D146036EC}" type="presParOf" srcId="{9F0E22D2-F27A-4933-96EF-A8EDBAF6F3D0}" destId="{9EF867F8-A7DB-4CD2-B4B1-87925B481AF1}" srcOrd="4" destOrd="0" presId="urn:microsoft.com/office/officeart/2008/layout/BubblePictureList"/>
    <dgm:cxn modelId="{5B1130F1-701B-4DFB-BDAE-7F5D69094BFB}" type="presParOf" srcId="{9F0E22D2-F27A-4933-96EF-A8EDBAF6F3D0}" destId="{D501AA47-01D3-45F4-87F0-969706C02AF4}" srcOrd="5" destOrd="0" presId="urn:microsoft.com/office/officeart/2008/layout/BubblePictureList"/>
    <dgm:cxn modelId="{D80971C9-5538-4E37-A07D-AFD6783CE984}" type="presParOf" srcId="{D501AA47-01D3-45F4-87F0-969706C02AF4}" destId="{0F28E034-B34D-4467-B0A8-DEDF479EA212}" srcOrd="0" destOrd="0" presId="urn:microsoft.com/office/officeart/2008/layout/BubblePictureList"/>
    <dgm:cxn modelId="{7EDB5EA6-A882-4A4D-99FA-8A5876009D4F}" type="presParOf" srcId="{9F0E22D2-F27A-4933-96EF-A8EDBAF6F3D0}" destId="{4BC6F2CE-FB11-4400-8C80-CD8809662B81}" srcOrd="6" destOrd="0" presId="urn:microsoft.com/office/officeart/2008/layout/BubblePictureList"/>
    <dgm:cxn modelId="{7E6E58E0-BFC2-4F70-BD51-5DBAEEDEB6FA}" type="presParOf" srcId="{4BC6F2CE-FB11-4400-8C80-CD8809662B81}" destId="{74C26DAF-B333-4878-8526-E2577F3D513D}" srcOrd="0" destOrd="0" presId="urn:microsoft.com/office/officeart/2008/layout/BubblePictureList"/>
    <dgm:cxn modelId="{E78A221F-BF8A-477F-ADD5-A4C4C2DA9F91}" type="presParOf" srcId="{9F0E22D2-F27A-4933-96EF-A8EDBAF6F3D0}" destId="{5D76A1D2-1E82-45C7-B78C-FF752BE857AA}" srcOrd="7" destOrd="0" presId="urn:microsoft.com/office/officeart/2008/layout/BubblePictureList"/>
    <dgm:cxn modelId="{737D58CE-D09F-445D-8F4B-1E299CA1E1BC}" type="presParOf" srcId="{5D76A1D2-1E82-45C7-B78C-FF752BE857AA}" destId="{6CBFA579-CB69-400F-8CEC-34275E54B22C}" srcOrd="0" destOrd="0" presId="urn:microsoft.com/office/officeart/2008/layout/BubblePictureList"/>
    <dgm:cxn modelId="{8C0A0162-E49A-4FFC-8C15-6C1BFDDEA959}" type="presParOf" srcId="{9F0E22D2-F27A-4933-96EF-A8EDBAF6F3D0}" destId="{21773402-01C3-4F0E-A288-12E734983684}" srcOrd="8" destOrd="0" presId="urn:microsoft.com/office/officeart/2008/layout/BubblePictureList"/>
    <dgm:cxn modelId="{EECFC56D-162F-42D9-8F3A-17C35C99CB3D}" type="presParOf" srcId="{9F0E22D2-F27A-4933-96EF-A8EDBAF6F3D0}" destId="{B51EC46E-E1B2-42A1-9878-8D18A0253A24}" srcOrd="9" destOrd="0" presId="urn:microsoft.com/office/officeart/2008/layout/BubblePictureList"/>
    <dgm:cxn modelId="{0572EBF0-9EB7-4B10-969F-BB355F3482DD}" type="presParOf" srcId="{9F0E22D2-F27A-4933-96EF-A8EDBAF6F3D0}" destId="{5758C13F-BD71-41B1-BB44-1ABB89757FAF}" srcOrd="10" destOrd="0" presId="urn:microsoft.com/office/officeart/2008/layout/BubblePictureList"/>
    <dgm:cxn modelId="{E6ABF04E-D8A4-4966-9822-C9AEFB927544}" type="presParOf" srcId="{9F0E22D2-F27A-4933-96EF-A8EDBAF6F3D0}" destId="{35D3D13B-37F5-4998-809A-CB55D4F5D0E1}" srcOrd="11" destOrd="0" presId="urn:microsoft.com/office/officeart/2008/layout/BubblePictureList"/>
    <dgm:cxn modelId="{D99BD5C9-14FC-464A-9BED-217963C5AB30}" type="presParOf" srcId="{35D3D13B-37F5-4998-809A-CB55D4F5D0E1}" destId="{044FABAB-767D-46AB-BA64-643480621603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996" cy="496570"/>
          </a:xfrm>
          <a:prstGeom prst="rect">
            <a:avLst/>
          </a:prstGeom>
        </p:spPr>
        <p:txBody>
          <a:bodyPr vert="horz" lIns="62326" tIns="31163" rIns="62326" bIns="31163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347" y="0"/>
            <a:ext cx="2945075" cy="496570"/>
          </a:xfrm>
          <a:prstGeom prst="rect">
            <a:avLst/>
          </a:prstGeom>
        </p:spPr>
        <p:txBody>
          <a:bodyPr vert="horz" lIns="62326" tIns="31163" rIns="62326" bIns="31163" rtlCol="0"/>
          <a:lstStyle>
            <a:lvl1pPr algn="r">
              <a:defRPr sz="800"/>
            </a:lvl1pPr>
          </a:lstStyle>
          <a:p>
            <a:fld id="{0EDF75C7-8899-487C-90A0-5ACA88BEAB05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634"/>
            <a:ext cx="2943996" cy="496570"/>
          </a:xfrm>
          <a:prstGeom prst="rect">
            <a:avLst/>
          </a:prstGeom>
        </p:spPr>
        <p:txBody>
          <a:bodyPr vert="horz" lIns="62326" tIns="31163" rIns="62326" bIns="31163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347" y="9432634"/>
            <a:ext cx="2945075" cy="496570"/>
          </a:xfrm>
          <a:prstGeom prst="rect">
            <a:avLst/>
          </a:prstGeom>
        </p:spPr>
        <p:txBody>
          <a:bodyPr vert="horz" lIns="62326" tIns="31163" rIns="62326" bIns="31163" rtlCol="0" anchor="b"/>
          <a:lstStyle>
            <a:lvl1pPr algn="r">
              <a:defRPr sz="800"/>
            </a:lvl1pPr>
          </a:lstStyle>
          <a:p>
            <a:fld id="{10D446D2-74E4-4044-AB26-D6786E8E271C}" type="slidenum">
              <a:rPr lang="en-US" sz="1900"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28370384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4283" cy="496570"/>
          </a:xfrm>
          <a:prstGeom prst="rect">
            <a:avLst/>
          </a:prstGeom>
        </p:spPr>
        <p:txBody>
          <a:bodyPr vert="horz" lIns="90709" tIns="45354" rIns="90709" bIns="45354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7" y="0"/>
            <a:ext cx="2944283" cy="496570"/>
          </a:xfrm>
          <a:prstGeom prst="rect">
            <a:avLst/>
          </a:prstGeom>
        </p:spPr>
        <p:txBody>
          <a:bodyPr vert="horz" lIns="90709" tIns="45354" rIns="90709" bIns="45354" rtlCol="0"/>
          <a:lstStyle>
            <a:lvl1pPr algn="r">
              <a:defRPr sz="1200"/>
            </a:lvl1pPr>
          </a:lstStyle>
          <a:p>
            <a:fld id="{03A43A73-BE9F-4E35-9302-E604A9497505}" type="datetimeFigureOut">
              <a:rPr lang="nl-BE" smtClean="0"/>
              <a:t>15/11/2018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9" tIns="45354" rIns="90709" bIns="45354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0709" tIns="45354" rIns="90709" bIns="4535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33106"/>
            <a:ext cx="2944283" cy="496570"/>
          </a:xfrm>
          <a:prstGeom prst="rect">
            <a:avLst/>
          </a:prstGeom>
        </p:spPr>
        <p:txBody>
          <a:bodyPr vert="horz" lIns="90709" tIns="45354" rIns="90709" bIns="45354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7" y="9433106"/>
            <a:ext cx="2944283" cy="496570"/>
          </a:xfrm>
          <a:prstGeom prst="rect">
            <a:avLst/>
          </a:prstGeom>
        </p:spPr>
        <p:txBody>
          <a:bodyPr vert="horz" lIns="90709" tIns="45354" rIns="90709" bIns="45354" rtlCol="0" anchor="b"/>
          <a:lstStyle>
            <a:lvl1pPr algn="r">
              <a:defRPr sz="1200"/>
            </a:lvl1pPr>
          </a:lstStyle>
          <a:p>
            <a:fld id="{4DBBA81F-4350-4618-B8A3-9B503E9AEC3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472757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pic>
        <p:nvPicPr>
          <p:cNvPr id="11" name="Picture 5" descr="U:\Presentation 2013\Mutoh_footer.emf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21"/>
          <a:stretch/>
        </p:blipFill>
        <p:spPr bwMode="auto">
          <a:xfrm>
            <a:off x="147713" y="6246348"/>
            <a:ext cx="134112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U:\Presentation 2013\Mutoh_footer.emf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9"/>
          <a:stretch/>
        </p:blipFill>
        <p:spPr bwMode="auto">
          <a:xfrm>
            <a:off x="7597476" y="6224704"/>
            <a:ext cx="133601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4811712" y="6155665"/>
            <a:ext cx="4332288" cy="717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>
          <a:xfrm>
            <a:off x="3972118" y="5756227"/>
            <a:ext cx="5067891" cy="28575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© MUTOH Belgium </a:t>
            </a:r>
            <a:r>
              <a:rPr lang="en-US" sz="600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nv</a:t>
            </a:r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–    October</a:t>
            </a:r>
            <a:r>
              <a:rPr lang="en-US" sz="60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2016   -   For 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Mutoh Authorised Resellers </a:t>
            </a:r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Only</a:t>
            </a:r>
            <a:endParaRPr lang="nl-BE" sz="6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995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2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59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4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pic>
        <p:nvPicPr>
          <p:cNvPr id="8" name="Picture 5" descr="U:\Presentation 2013\Mutoh_footer.emf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21"/>
          <a:stretch/>
        </p:blipFill>
        <p:spPr bwMode="auto">
          <a:xfrm>
            <a:off x="147713" y="6246348"/>
            <a:ext cx="134112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U:\Presentation 2013\Mutoh_footer.emf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9"/>
          <a:stretch/>
        </p:blipFill>
        <p:spPr bwMode="auto">
          <a:xfrm>
            <a:off x="7597476" y="6224704"/>
            <a:ext cx="133601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 userDrawn="1"/>
        </p:nvSpPr>
        <p:spPr>
          <a:xfrm>
            <a:off x="3977596" y="5756227"/>
            <a:ext cx="5067891" cy="28575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© MUTOH Belgium </a:t>
            </a:r>
            <a:r>
              <a:rPr lang="en-US" sz="600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nv</a:t>
            </a:r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–    October</a:t>
            </a:r>
            <a:r>
              <a:rPr lang="en-US" sz="600" baseline="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2016   -   For 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Mutoh Authorised Resellers </a:t>
            </a:r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Only</a:t>
            </a:r>
            <a:endParaRPr lang="nl-BE" sz="6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5444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31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2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6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0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8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50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68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2BFCF-01CA-B64F-AF02-8C01770A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1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7340" y="155447"/>
            <a:ext cx="8529319" cy="73866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839" y="-313359"/>
            <a:ext cx="10058400" cy="335950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013210" y="2122817"/>
            <a:ext cx="3117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/>
              <a:t>Seminarium Wielkoformatowe</a:t>
            </a:r>
          </a:p>
          <a:p>
            <a:pPr algn="ctr"/>
            <a:r>
              <a:rPr lang="pl-PL" dirty="0" smtClean="0"/>
              <a:t>Opole, 09.11.2018</a:t>
            </a:r>
          </a:p>
          <a:p>
            <a:pPr algn="ctr"/>
            <a:endParaRPr lang="pl-PL" dirty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" y="3253246"/>
            <a:ext cx="5858633" cy="2064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0" y="3422984"/>
            <a:ext cx="2027868" cy="1972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396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5506821" y="2782763"/>
            <a:ext cx="3461233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sz="1600" dirty="0" smtClean="0"/>
              <a:t>Projekt, podzespoły, montaż</a:t>
            </a:r>
            <a:r>
              <a:rPr lang="en-US" sz="1600" dirty="0" smtClean="0"/>
              <a:t>:</a:t>
            </a:r>
            <a:endParaRPr lang="pl-PL" sz="1600" dirty="0" smtClean="0"/>
          </a:p>
          <a:p>
            <a:pPr lvl="0">
              <a:spcAft>
                <a:spcPts val="600"/>
              </a:spcAft>
            </a:pPr>
            <a:r>
              <a:rPr lang="pl-PL" sz="1600" b="1" dirty="0" smtClean="0"/>
              <a:t>	WSZYSTKO W JAPONI</a:t>
            </a:r>
            <a:endParaRPr lang="en-US" sz="1600" b="1" dirty="0" smtClean="0"/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sz="1600" dirty="0" smtClean="0"/>
              <a:t>Główne i stałe cele</a:t>
            </a:r>
            <a:r>
              <a:rPr lang="en-US" sz="1600" dirty="0" smtClean="0"/>
              <a:t>: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b="1" dirty="0" smtClean="0"/>
              <a:t>wysoka jakość</a:t>
            </a:r>
            <a:endParaRPr lang="en-US" sz="1600" b="1" dirty="0" smtClean="0"/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b="1" dirty="0" smtClean="0"/>
              <a:t>wysoka precyzja</a:t>
            </a:r>
            <a:endParaRPr lang="en-US" sz="1600" b="1" dirty="0" smtClean="0"/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b="1" dirty="0" smtClean="0"/>
              <a:t>wysoka niezawodność</a:t>
            </a:r>
            <a:endParaRPr lang="en-US" sz="1600" b="1" dirty="0"/>
          </a:p>
        </p:txBody>
      </p:sp>
      <p:cxnSp>
        <p:nvCxnSpPr>
          <p:cNvPr id="4" name="Straight Connector 15"/>
          <p:cNvCxnSpPr/>
          <p:nvPr/>
        </p:nvCxnSpPr>
        <p:spPr>
          <a:xfrm>
            <a:off x="5343701" y="2761301"/>
            <a:ext cx="11753" cy="1976991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432" y="5296790"/>
            <a:ext cx="1115570" cy="128321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1682310"/>
            <a:ext cx="2323664" cy="174274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936" y="2162205"/>
            <a:ext cx="2323664" cy="1742748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3467025"/>
            <a:ext cx="2323664" cy="1742748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936" y="3960941"/>
            <a:ext cx="2323664" cy="1742748"/>
          </a:xfrm>
          <a:prstGeom prst="rect">
            <a:avLst/>
          </a:prstGeom>
        </p:spPr>
      </p:pic>
      <p:sp>
        <p:nvSpPr>
          <p:cNvPr id="10" name="object 7"/>
          <p:cNvSpPr txBox="1">
            <a:spLocks/>
          </p:cNvSpPr>
          <p:nvPr/>
        </p:nvSpPr>
        <p:spPr>
          <a:xfrm>
            <a:off x="307340" y="220388"/>
            <a:ext cx="883666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pl-PL" sz="3600" b="1" spc="5" dirty="0">
                <a:cs typeface="Arial" panose="020B0604020202020204" pitchFamily="34" charset="0"/>
              </a:rPr>
              <a:t>Japońskie wykonanie</a:t>
            </a:r>
          </a:p>
          <a:p>
            <a:pPr marL="12700"/>
            <a:r>
              <a:rPr lang="pl-PL" sz="3600" b="1" spc="5" dirty="0" smtClean="0">
                <a:cs typeface="Arial" panose="020B0604020202020204" pitchFamily="34" charset="0"/>
              </a:rPr>
              <a:t>Metalowa, stabilna, precyzyjna konstrukcja</a:t>
            </a:r>
            <a:endParaRPr lang="pl-PL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5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7"/>
          <p:cNvSpPr txBox="1">
            <a:spLocks/>
          </p:cNvSpPr>
          <p:nvPr/>
        </p:nvSpPr>
        <p:spPr>
          <a:xfrm>
            <a:off x="298307" y="227190"/>
            <a:ext cx="883666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pl-PL" sz="3600" b="1" spc="5" dirty="0">
                <a:cs typeface="Arial" panose="020B0604020202020204" pitchFamily="34" charset="0"/>
              </a:rPr>
              <a:t>Japońskie wykonanie</a:t>
            </a:r>
            <a:endParaRPr lang="pl-PL" sz="3600" b="1" spc="5" dirty="0" smtClean="0">
              <a:cs typeface="Arial" panose="020B0604020202020204" pitchFamily="34" charset="0"/>
            </a:endParaRPr>
          </a:p>
          <a:p>
            <a:pPr marL="12700"/>
            <a:r>
              <a:rPr lang="pl-PL" sz="3600" b="1" spc="5" dirty="0" smtClean="0">
                <a:cs typeface="Arial" panose="020B0604020202020204" pitchFamily="34" charset="0"/>
              </a:rPr>
              <a:t>Wyjątkowa dokładność montażu</a:t>
            </a:r>
            <a:endParaRPr lang="pl-PL" sz="3600" b="1" dirty="0">
              <a:cs typeface="Arial" panose="020B0604020202020204" pitchFamily="34" charset="0"/>
            </a:endParaRPr>
          </a:p>
        </p:txBody>
      </p:sp>
      <p:sp>
        <p:nvSpPr>
          <p:cNvPr id="11" name="Rectangle 34"/>
          <p:cNvSpPr/>
          <p:nvPr/>
        </p:nvSpPr>
        <p:spPr>
          <a:xfrm>
            <a:off x="1874318" y="1726438"/>
            <a:ext cx="644125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sz="1600" dirty="0" smtClean="0"/>
              <a:t>Precyzyjna kalibracja ramy osi X i Y</a:t>
            </a:r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sz="1600" dirty="0" smtClean="0"/>
              <a:t>Niezwykła dokładność zarówno w </a:t>
            </a:r>
            <a:r>
              <a:rPr lang="pl-PL" sz="1600" dirty="0"/>
              <a:t>konfiguracji </a:t>
            </a:r>
            <a:r>
              <a:rPr lang="pl-PL" sz="1600" dirty="0" smtClean="0"/>
              <a:t>1-, 2- i 4-głowicowej</a:t>
            </a:r>
            <a:endParaRPr lang="pl-PL" sz="1600" dirty="0"/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sz="1600" dirty="0"/>
              <a:t>Bez kontroli losowej </a:t>
            </a:r>
            <a:r>
              <a:rPr lang="pl-PL" sz="1600" dirty="0" smtClean="0"/>
              <a:t>– każdy egzemplarz jest dokładnie sprawdzany!</a:t>
            </a:r>
            <a:endParaRPr lang="en-US" sz="1600" dirty="0" smtClean="0"/>
          </a:p>
        </p:txBody>
      </p:sp>
      <p:cxnSp>
        <p:nvCxnSpPr>
          <p:cNvPr id="12" name="Straight Connector 36"/>
          <p:cNvCxnSpPr/>
          <p:nvPr/>
        </p:nvCxnSpPr>
        <p:spPr>
          <a:xfrm>
            <a:off x="1646664" y="1694406"/>
            <a:ext cx="0" cy="95096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07" y="3083591"/>
            <a:ext cx="2799756" cy="2099817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424" y="3083591"/>
            <a:ext cx="2799756" cy="2099817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541" y="3083591"/>
            <a:ext cx="2799756" cy="2099817"/>
          </a:xfrm>
          <a:prstGeom prst="rect">
            <a:avLst/>
          </a:prstGeom>
        </p:spPr>
      </p:pic>
      <p:pic>
        <p:nvPicPr>
          <p:cNvPr id="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52" y="5296790"/>
            <a:ext cx="1115570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7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7"/>
          <p:cNvSpPr txBox="1">
            <a:spLocks/>
          </p:cNvSpPr>
          <p:nvPr/>
        </p:nvSpPr>
        <p:spPr>
          <a:xfrm>
            <a:off x="307340" y="133881"/>
            <a:ext cx="883666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pl-PL" sz="3600" b="1" spc="5" dirty="0">
                <a:cs typeface="Arial" panose="020B0604020202020204" pitchFamily="34" charset="0"/>
              </a:rPr>
              <a:t>Japońskie </a:t>
            </a:r>
            <a:r>
              <a:rPr lang="pl-PL" sz="3600" b="1" spc="5" dirty="0" smtClean="0">
                <a:cs typeface="Arial" panose="020B0604020202020204" pitchFamily="34" charset="0"/>
              </a:rPr>
              <a:t>technologie</a:t>
            </a:r>
            <a:endParaRPr lang="pl-PL" sz="3600" b="1" spc="5" dirty="0">
              <a:cs typeface="Arial" panose="020B0604020202020204" pitchFamily="34" charset="0"/>
            </a:endParaRPr>
          </a:p>
          <a:p>
            <a:pPr marL="12700"/>
            <a:r>
              <a:rPr lang="pl-PL" sz="3600" b="1" dirty="0" smtClean="0">
                <a:cs typeface="Arial" panose="020B0604020202020204" pitchFamily="34" charset="0"/>
              </a:rPr>
              <a:t>Nowoczesne głowice piezo</a:t>
            </a:r>
            <a:endParaRPr lang="pl-PL" sz="3600" b="1" dirty="0">
              <a:cs typeface="Arial" panose="020B0604020202020204" pitchFamily="34" charset="0"/>
            </a:endParaRPr>
          </a:p>
        </p:txBody>
      </p:sp>
      <p:sp>
        <p:nvSpPr>
          <p:cNvPr id="9" name="Rectangle 17"/>
          <p:cNvSpPr/>
          <p:nvPr/>
        </p:nvSpPr>
        <p:spPr>
          <a:xfrm>
            <a:off x="4798142" y="1735267"/>
            <a:ext cx="434585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sz="1600" b="1" dirty="0" smtClean="0"/>
              <a:t>Specjalnie zaprojektowane dla firmy MUTOH</a:t>
            </a:r>
            <a:endParaRPr lang="nl-BE" sz="1600" b="1" dirty="0" smtClean="0"/>
          </a:p>
          <a:p>
            <a:pPr lvl="0">
              <a:spcAft>
                <a:spcPts val="600"/>
              </a:spcAft>
            </a:pPr>
            <a:endParaRPr lang="nl-BE" sz="1600" dirty="0" smtClean="0"/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sz="1600" dirty="0" smtClean="0"/>
              <a:t>Płytka z dyszami pokryta warstwą złota</a:t>
            </a:r>
            <a:endParaRPr lang="en-US" sz="1600" dirty="0"/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sz="1600" dirty="0" smtClean="0"/>
              <a:t>Zmienna wielkość kropli</a:t>
            </a:r>
            <a:r>
              <a:rPr lang="en-US" sz="1600" dirty="0" smtClean="0"/>
              <a:t>: 3.5 </a:t>
            </a:r>
            <a:r>
              <a:rPr lang="en-US" sz="1600" dirty="0"/>
              <a:t>– </a:t>
            </a:r>
            <a:r>
              <a:rPr lang="en-US" sz="1600" dirty="0" smtClean="0"/>
              <a:t>35.0 </a:t>
            </a:r>
            <a:r>
              <a:rPr lang="en-US" sz="1600" dirty="0" err="1" smtClean="0"/>
              <a:t>pl</a:t>
            </a:r>
            <a:endParaRPr lang="pl-PL" sz="1600" dirty="0" smtClean="0"/>
          </a:p>
          <a:p>
            <a:pPr lvl="0">
              <a:spcAft>
                <a:spcPts val="600"/>
              </a:spcAft>
            </a:pPr>
            <a:r>
              <a:rPr lang="pl-PL" sz="1600" dirty="0" smtClean="0"/>
              <a:t>       (</a:t>
            </a:r>
            <a:r>
              <a:rPr lang="pl-PL" sz="1600" i="1" dirty="0" err="1" smtClean="0"/>
              <a:t>Variable</a:t>
            </a:r>
            <a:r>
              <a:rPr lang="pl-PL" sz="1600" i="1" dirty="0" smtClean="0"/>
              <a:t> </a:t>
            </a:r>
            <a:r>
              <a:rPr lang="pl-PL" sz="1600" i="1" dirty="0" err="1" smtClean="0"/>
              <a:t>Dot</a:t>
            </a:r>
            <a:r>
              <a:rPr lang="pl-PL" sz="1600" dirty="0" smtClean="0"/>
              <a:t>)</a:t>
            </a:r>
            <a:endParaRPr lang="en-US" sz="1600" dirty="0" smtClean="0"/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sz="1600" dirty="0" smtClean="0"/>
              <a:t>1 głowica</a:t>
            </a:r>
            <a:r>
              <a:rPr lang="en-US" sz="1600" dirty="0" smtClean="0"/>
              <a:t> (VJ-1324X / VJ-1624X)</a:t>
            </a:r>
            <a:endParaRPr lang="pl-PL" sz="1600" dirty="0"/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sz="1600" dirty="0" smtClean="0"/>
              <a:t>2 głowice </a:t>
            </a:r>
            <a:r>
              <a:rPr lang="en-US" sz="1600" dirty="0" smtClean="0"/>
              <a:t>(VJ-1638X / VJ-2638X)</a:t>
            </a:r>
            <a:endParaRPr lang="pl-PL" sz="1600" dirty="0" smtClean="0"/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sz="1600" dirty="0" smtClean="0"/>
              <a:t>4 głowice (VJ-1948WX)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/>
              <a:t>8 </a:t>
            </a:r>
            <a:r>
              <a:rPr lang="pl-PL" sz="1600" dirty="0"/>
              <a:t>kanałów kolorystycznych</a:t>
            </a:r>
            <a:endParaRPr lang="en-US" sz="1600" dirty="0"/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endParaRPr lang="pl-PL" sz="1600" dirty="0" smtClean="0"/>
          </a:p>
          <a:p>
            <a:pPr lvl="0">
              <a:spcAft>
                <a:spcPts val="600"/>
              </a:spcAft>
            </a:pPr>
            <a:endParaRPr lang="en-US" sz="1600" dirty="0"/>
          </a:p>
        </p:txBody>
      </p:sp>
      <p:cxnSp>
        <p:nvCxnSpPr>
          <p:cNvPr id="16" name="Straight Connector 18"/>
          <p:cNvCxnSpPr/>
          <p:nvPr/>
        </p:nvCxnSpPr>
        <p:spPr>
          <a:xfrm>
            <a:off x="4586343" y="1662841"/>
            <a:ext cx="0" cy="2200602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9"/>
          <p:cNvSpPr>
            <a:spLocks noChangeAspect="1"/>
          </p:cNvSpPr>
          <p:nvPr/>
        </p:nvSpPr>
        <p:spPr>
          <a:xfrm>
            <a:off x="7490769" y="4382488"/>
            <a:ext cx="1404118" cy="1404118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8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894" y="1458137"/>
            <a:ext cx="2799756" cy="2099817"/>
          </a:xfrm>
          <a:prstGeom prst="rect">
            <a:avLst/>
          </a:prstGeom>
        </p:spPr>
      </p:pic>
      <p:pic>
        <p:nvPicPr>
          <p:cNvPr id="19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20" y="3686789"/>
            <a:ext cx="2799756" cy="2099817"/>
          </a:xfrm>
          <a:prstGeom prst="rect">
            <a:avLst/>
          </a:prstGeom>
        </p:spPr>
      </p:pic>
      <p:pic>
        <p:nvPicPr>
          <p:cNvPr id="20" name="Picture 21" descr="U:\MUTOH Alg\Pipeline products\ValueJet\StaggerdHeads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7153" y="4695238"/>
            <a:ext cx="1728000" cy="109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49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57022" y="1928114"/>
            <a:ext cx="3518496" cy="18004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600" b="1" dirty="0">
                <a:latin typeface="+mj-lt"/>
                <a:cs typeface="Calibri"/>
              </a:rPr>
              <a:t>Zalety </a:t>
            </a:r>
            <a:r>
              <a:rPr lang="pl-PL" sz="1600" b="1" dirty="0" smtClean="0">
                <a:latin typeface="+mj-lt"/>
                <a:cs typeface="Calibri"/>
              </a:rPr>
              <a:t>Intelligent Interweaving:</a:t>
            </a:r>
            <a:endParaRPr sz="1600" dirty="0">
              <a:latin typeface="+mj-lt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+mj-lt"/>
              <a:cs typeface="Times New Roman"/>
            </a:endParaRPr>
          </a:p>
          <a:p>
            <a:pPr marL="277495" indent="-264795">
              <a:buFontTx/>
              <a:buChar char="•"/>
              <a:tabLst>
                <a:tab pos="277495" algn="l"/>
                <a:tab pos="278130" algn="l"/>
              </a:tabLst>
            </a:pPr>
            <a:r>
              <a:rPr lang="pl-PL" sz="1600" spc="-10" dirty="0">
                <a:latin typeface="+mj-lt"/>
                <a:cs typeface="Calibri"/>
              </a:rPr>
              <a:t>wyeliminowanie paskowania</a:t>
            </a:r>
            <a:endParaRPr lang="pl-PL" sz="1600" dirty="0">
              <a:latin typeface="+mj-lt"/>
              <a:cs typeface="Calibri"/>
            </a:endParaRPr>
          </a:p>
          <a:p>
            <a:pPr marL="277495" indent="-264795">
              <a:lnSpc>
                <a:spcPct val="100000"/>
              </a:lnSpc>
              <a:buChar char="•"/>
              <a:tabLst>
                <a:tab pos="277495" algn="l"/>
                <a:tab pos="278130" algn="l"/>
              </a:tabLst>
            </a:pPr>
            <a:r>
              <a:rPr lang="pl-PL" sz="1600" spc="-10" dirty="0" smtClean="0">
                <a:latin typeface="+mj-lt"/>
                <a:cs typeface="Calibri"/>
              </a:rPr>
              <a:t>wyższa </a:t>
            </a:r>
            <a:r>
              <a:rPr lang="pl-PL" sz="1600" spc="-10" dirty="0">
                <a:latin typeface="+mj-lt"/>
                <a:cs typeface="Calibri"/>
              </a:rPr>
              <a:t>jakość </a:t>
            </a:r>
            <a:r>
              <a:rPr lang="pl-PL" sz="1600" spc="-10" dirty="0" smtClean="0">
                <a:latin typeface="+mj-lt"/>
                <a:cs typeface="Calibri"/>
              </a:rPr>
              <a:t>i prędkość druku</a:t>
            </a:r>
            <a:endParaRPr sz="1600" dirty="0">
              <a:latin typeface="+mj-lt"/>
              <a:cs typeface="Calibri"/>
            </a:endParaRPr>
          </a:p>
          <a:p>
            <a:pPr marL="277495" indent="-264795">
              <a:lnSpc>
                <a:spcPct val="100000"/>
              </a:lnSpc>
              <a:spcBef>
                <a:spcPts val="335"/>
              </a:spcBef>
              <a:buChar char="•"/>
              <a:tabLst>
                <a:tab pos="277495" algn="l"/>
                <a:tab pos="278130" algn="l"/>
              </a:tabLst>
            </a:pPr>
            <a:r>
              <a:rPr lang="pl-PL" sz="1600" spc="-10" dirty="0" smtClean="0">
                <a:latin typeface="+mj-lt"/>
                <a:cs typeface="Calibri"/>
              </a:rPr>
              <a:t>łatwa obsługa dla początkujących i zaawansowanych operatorów</a:t>
            </a:r>
          </a:p>
          <a:p>
            <a:pPr marL="277495" indent="-264795">
              <a:lnSpc>
                <a:spcPct val="100000"/>
              </a:lnSpc>
              <a:spcBef>
                <a:spcPts val="335"/>
              </a:spcBef>
              <a:buChar char="•"/>
              <a:tabLst>
                <a:tab pos="277495" algn="l"/>
                <a:tab pos="278130" algn="l"/>
              </a:tabLst>
            </a:pPr>
            <a:r>
              <a:rPr lang="pl-PL" sz="1600" spc="-10" dirty="0" smtClean="0">
                <a:latin typeface="+mj-lt"/>
                <a:cs typeface="Calibri"/>
              </a:rPr>
              <a:t>korzyści ekonomiczne</a:t>
            </a:r>
            <a:endParaRPr sz="1600" dirty="0">
              <a:latin typeface="+mj-lt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1" y="245141"/>
            <a:ext cx="1264919" cy="1245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7"/>
          <p:cNvSpPr/>
          <p:nvPr/>
        </p:nvSpPr>
        <p:spPr>
          <a:xfrm>
            <a:off x="477012" y="4462272"/>
            <a:ext cx="4107179" cy="1481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/>
          <p:cNvSpPr/>
          <p:nvPr/>
        </p:nvSpPr>
        <p:spPr>
          <a:xfrm>
            <a:off x="4561332" y="4504943"/>
            <a:ext cx="4107179" cy="14264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/>
          <p:cNvSpPr txBox="1"/>
          <p:nvPr/>
        </p:nvSpPr>
        <p:spPr>
          <a:xfrm>
            <a:off x="1117011" y="4177671"/>
            <a:ext cx="300443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100" i="1" spc="-5" dirty="0" smtClean="0">
                <a:solidFill>
                  <a:srgbClr val="585858"/>
                </a:solidFill>
                <a:latin typeface="Calibri"/>
                <a:cs typeface="Calibri"/>
              </a:rPr>
              <a:t>Tradycyjne nakładanie pasów – </a:t>
            </a:r>
            <a:r>
              <a:rPr lang="pl-PL" sz="1100" b="1" i="1" spc="-5" dirty="0" smtClean="0">
                <a:solidFill>
                  <a:srgbClr val="FF0000"/>
                </a:solidFill>
                <a:latin typeface="Calibri"/>
                <a:cs typeface="Calibri"/>
              </a:rPr>
              <a:t>możliwe paskowanie</a:t>
            </a:r>
            <a:endParaRPr sz="11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4" name="object 10"/>
          <p:cNvSpPr txBox="1"/>
          <p:nvPr/>
        </p:nvSpPr>
        <p:spPr>
          <a:xfrm>
            <a:off x="4695398" y="4171962"/>
            <a:ext cx="383904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100" i="1" spc="-5" dirty="0" smtClean="0">
                <a:solidFill>
                  <a:srgbClr val="585858"/>
                </a:solidFill>
                <a:latin typeface="Calibri"/>
                <a:cs typeface="Calibri"/>
              </a:rPr>
              <a:t>Druk rozmytym rastrem (typu fala / mgła) – </a:t>
            </a:r>
            <a:r>
              <a:rPr lang="pl-PL" sz="1100" b="1" i="1" spc="-5" dirty="0" smtClean="0">
                <a:solidFill>
                  <a:srgbClr val="00B050"/>
                </a:solidFill>
                <a:latin typeface="Calibri"/>
                <a:cs typeface="Calibri"/>
              </a:rPr>
              <a:t>eliminacja paskowania</a:t>
            </a:r>
            <a:endParaRPr sz="1100" b="1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25" name="object 3"/>
          <p:cNvSpPr txBox="1">
            <a:spLocks noGrp="1"/>
          </p:cNvSpPr>
          <p:nvPr>
            <p:ph type="title"/>
          </p:nvPr>
        </p:nvSpPr>
        <p:spPr>
          <a:xfrm>
            <a:off x="1005840" y="229582"/>
            <a:ext cx="813816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545">
              <a:lnSpc>
                <a:spcPct val="100000"/>
              </a:lnSpc>
            </a:pPr>
            <a:r>
              <a:rPr lang="pl-PL" sz="3600" b="1" dirty="0" smtClean="0">
                <a:cs typeface="Arial" panose="020B0604020202020204" pitchFamily="34" charset="0"/>
              </a:rPr>
              <a:t>Japońskie technologie</a:t>
            </a:r>
            <a:br>
              <a:rPr lang="pl-PL" sz="3600" b="1" dirty="0" smtClean="0">
                <a:cs typeface="Arial" panose="020B0604020202020204" pitchFamily="34" charset="0"/>
              </a:rPr>
            </a:br>
            <a:r>
              <a:rPr lang="pl-PL" sz="3600" b="1" dirty="0" smtClean="0">
                <a:cs typeface="Arial" panose="020B0604020202020204" pitchFamily="34" charset="0"/>
              </a:rPr>
              <a:t>Mutoh Intelligent Interweaving</a:t>
            </a:r>
            <a:endParaRPr sz="3600" b="1" dirty="0"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191" y="1946613"/>
            <a:ext cx="3962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7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74" y="3379777"/>
            <a:ext cx="3717797" cy="2480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4"/>
          <p:cNvSpPr txBox="1"/>
          <p:nvPr/>
        </p:nvSpPr>
        <p:spPr>
          <a:xfrm>
            <a:off x="5146963" y="1208676"/>
            <a:ext cx="31588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 smtClean="0"/>
          </a:p>
          <a:p>
            <a:pPr marL="285750" indent="-285750">
              <a:buFontTx/>
              <a:buChar char="-"/>
            </a:pPr>
            <a:r>
              <a:rPr lang="nl-BE" dirty="0" smtClean="0"/>
              <a:t>P</a:t>
            </a:r>
            <a:r>
              <a:rPr lang="pl-PL" dirty="0" err="1" smtClean="0"/>
              <a:t>apier</a:t>
            </a:r>
            <a:r>
              <a:rPr lang="pl-PL" dirty="0" smtClean="0"/>
              <a:t> plakatowy</a:t>
            </a:r>
            <a:r>
              <a:rPr lang="nl-BE" dirty="0" smtClean="0"/>
              <a:t>	100 µ</a:t>
            </a:r>
          </a:p>
          <a:p>
            <a:endParaRPr lang="nl-BE" dirty="0" smtClean="0"/>
          </a:p>
          <a:p>
            <a:pPr marL="285750" indent="-285750">
              <a:buFontTx/>
              <a:buChar char="-"/>
            </a:pPr>
            <a:r>
              <a:rPr lang="pl-PL" dirty="0" smtClean="0"/>
              <a:t>Papier </a:t>
            </a:r>
            <a:r>
              <a:rPr lang="nl-BE" dirty="0" smtClean="0"/>
              <a:t>Blue back </a:t>
            </a:r>
            <a:endParaRPr lang="pl-PL" dirty="0" smtClean="0"/>
          </a:p>
          <a:p>
            <a:pPr marL="285750" indent="-285750">
              <a:buFontTx/>
              <a:buChar char="-"/>
            </a:pPr>
            <a:endParaRPr lang="nl-BE" dirty="0" smtClean="0"/>
          </a:p>
          <a:p>
            <a:pPr marL="285750" indent="-285750">
              <a:buFontTx/>
              <a:buChar char="-"/>
            </a:pPr>
            <a:r>
              <a:rPr lang="pl-PL" dirty="0" smtClean="0"/>
              <a:t>Folia </a:t>
            </a:r>
            <a:r>
              <a:rPr lang="nl-BE" dirty="0" smtClean="0"/>
              <a:t>Backlight </a:t>
            </a:r>
            <a:r>
              <a:rPr lang="pl-PL" dirty="0" smtClean="0"/>
              <a:t>    </a:t>
            </a:r>
            <a:r>
              <a:rPr lang="nl-BE" dirty="0" smtClean="0"/>
              <a:t>	150</a:t>
            </a:r>
            <a:r>
              <a:rPr lang="pl-PL" dirty="0" smtClean="0"/>
              <a:t> </a:t>
            </a:r>
            <a:r>
              <a:rPr lang="nl-BE" dirty="0" smtClean="0"/>
              <a:t>µ</a:t>
            </a:r>
          </a:p>
          <a:p>
            <a:endParaRPr lang="nl-BE" dirty="0" smtClean="0"/>
          </a:p>
          <a:p>
            <a:pPr marL="285750" indent="-285750">
              <a:buFontTx/>
              <a:buChar char="-"/>
            </a:pPr>
            <a:r>
              <a:rPr lang="pl-PL" dirty="0" smtClean="0"/>
              <a:t>Folia PP</a:t>
            </a:r>
            <a:endParaRPr lang="nl-BE" dirty="0" smtClean="0"/>
          </a:p>
          <a:p>
            <a:pPr marL="285750" indent="-285750">
              <a:buFontTx/>
              <a:buChar char="-"/>
            </a:pPr>
            <a:endParaRPr lang="nl-BE" dirty="0"/>
          </a:p>
          <a:p>
            <a:pPr marL="285750" indent="-285750">
              <a:buFontTx/>
              <a:buChar char="-"/>
            </a:pPr>
            <a:r>
              <a:rPr lang="pl-PL" dirty="0" smtClean="0"/>
              <a:t>Papier Photo</a:t>
            </a:r>
            <a:endParaRPr lang="nl-BE" dirty="0" smtClean="0"/>
          </a:p>
          <a:p>
            <a:endParaRPr lang="nl-BE" dirty="0" smtClean="0"/>
          </a:p>
          <a:p>
            <a:pPr marL="285750" indent="-285750">
              <a:buFontTx/>
              <a:buChar char="-"/>
            </a:pPr>
            <a:r>
              <a:rPr lang="pl-PL" dirty="0" smtClean="0"/>
              <a:t>Folia samoprzylepna  </a:t>
            </a:r>
            <a:r>
              <a:rPr lang="nl-BE" dirty="0" smtClean="0"/>
              <a:t>220 </a:t>
            </a:r>
            <a:r>
              <a:rPr lang="nl-BE" dirty="0"/>
              <a:t>µ</a:t>
            </a:r>
            <a:endParaRPr lang="nl-BE" dirty="0" smtClean="0"/>
          </a:p>
          <a:p>
            <a:endParaRPr lang="nl-BE" dirty="0" smtClean="0"/>
          </a:p>
          <a:p>
            <a:pPr marL="285750" indent="-285750">
              <a:buFontTx/>
              <a:buChar char="-"/>
            </a:pPr>
            <a:r>
              <a:rPr lang="nl-BE" dirty="0" smtClean="0"/>
              <a:t>Canvas</a:t>
            </a:r>
            <a:r>
              <a:rPr lang="pl-PL" dirty="0" smtClean="0"/>
              <a:t>          </a:t>
            </a:r>
            <a:r>
              <a:rPr lang="nl-BE" dirty="0" smtClean="0"/>
              <a:t>		400 </a:t>
            </a:r>
            <a:r>
              <a:rPr lang="nl-BE" dirty="0"/>
              <a:t>µ</a:t>
            </a:r>
            <a:endParaRPr lang="nl-BE" dirty="0" smtClean="0"/>
          </a:p>
          <a:p>
            <a:endParaRPr lang="nl-BE" dirty="0" smtClean="0"/>
          </a:p>
          <a:p>
            <a:pPr marL="285750" indent="-285750">
              <a:buFontTx/>
              <a:buChar char="-"/>
            </a:pPr>
            <a:r>
              <a:rPr lang="nl-BE" dirty="0" smtClean="0"/>
              <a:t>Baner</a:t>
            </a:r>
            <a:r>
              <a:rPr lang="pl-PL" dirty="0" smtClean="0"/>
              <a:t>  </a:t>
            </a:r>
            <a:r>
              <a:rPr lang="nl-BE" dirty="0" smtClean="0"/>
              <a:t>			500 </a:t>
            </a:r>
            <a:r>
              <a:rPr lang="nl-BE" dirty="0"/>
              <a:t>µ</a:t>
            </a:r>
            <a:endParaRPr lang="nl-BE" dirty="0" smtClean="0"/>
          </a:p>
          <a:p>
            <a:pPr marL="285750" indent="-285750">
              <a:buFontTx/>
              <a:buChar char="-"/>
            </a:pPr>
            <a:endParaRPr lang="nl-BE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Striped Right Arrow 6"/>
          <p:cNvSpPr/>
          <p:nvPr/>
        </p:nvSpPr>
        <p:spPr>
          <a:xfrm rot="5400000">
            <a:off x="8472055" y="1568391"/>
            <a:ext cx="360218" cy="263236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riped Right Arrow 7"/>
          <p:cNvSpPr/>
          <p:nvPr/>
        </p:nvSpPr>
        <p:spPr>
          <a:xfrm rot="5400000">
            <a:off x="8396320" y="2417648"/>
            <a:ext cx="519545" cy="379667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riped Right Arrow 8"/>
          <p:cNvSpPr/>
          <p:nvPr/>
        </p:nvSpPr>
        <p:spPr>
          <a:xfrm rot="5400000">
            <a:off x="8289332" y="3488524"/>
            <a:ext cx="729918" cy="533401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9"/>
          <p:cNvSpPr/>
          <p:nvPr/>
        </p:nvSpPr>
        <p:spPr>
          <a:xfrm rot="5400000">
            <a:off x="8175092" y="4730978"/>
            <a:ext cx="954143" cy="697258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6144" y="376411"/>
            <a:ext cx="8684848" cy="623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cs typeface="Arial" panose="020B0604020202020204" pitchFamily="34" charset="0"/>
              </a:rPr>
              <a:t>Japońskie </a:t>
            </a:r>
            <a:r>
              <a:rPr lang="pl-PL" sz="3600" b="1" dirty="0" smtClean="0">
                <a:cs typeface="Arial" panose="020B0604020202020204" pitchFamily="34" charset="0"/>
              </a:rPr>
              <a:t>technologie</a:t>
            </a:r>
          </a:p>
          <a:p>
            <a:r>
              <a:rPr lang="pl-PL" sz="3600" b="1" dirty="0" smtClean="0">
                <a:cs typeface="Arial" panose="020B0604020202020204" pitchFamily="34" charset="0"/>
              </a:rPr>
              <a:t>Kompensacja grubości mediów</a:t>
            </a:r>
            <a:endParaRPr lang="en-GB" sz="3600" b="1" dirty="0"/>
          </a:p>
        </p:txBody>
      </p:sp>
      <p:sp>
        <p:nvSpPr>
          <p:cNvPr id="10" name="TextBox 1"/>
          <p:cNvSpPr txBox="1"/>
          <p:nvPr/>
        </p:nvSpPr>
        <p:spPr>
          <a:xfrm>
            <a:off x="280466" y="1451260"/>
            <a:ext cx="3481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Łatwe ustawienie wysokości głowicy</a:t>
            </a:r>
            <a:endParaRPr lang="nl-B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FF0000"/>
                </a:solidFill>
              </a:rPr>
              <a:t>Różne grubości mediów:</a:t>
            </a:r>
            <a:endParaRPr lang="nl-BE" sz="1600" dirty="0" smtClean="0">
              <a:solidFill>
                <a:srgbClr val="FF0000"/>
              </a:solidFill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575431" y="2067969"/>
            <a:ext cx="2584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smtClean="0">
                <a:solidFill>
                  <a:srgbClr val="FF0000"/>
                </a:solidFill>
              </a:rPr>
              <a:t>= </a:t>
            </a:r>
            <a:r>
              <a:rPr lang="pl-PL" sz="1600" dirty="0" smtClean="0">
                <a:solidFill>
                  <a:srgbClr val="FF0000"/>
                </a:solidFill>
              </a:rPr>
              <a:t>różne odległości pomiędzy</a:t>
            </a:r>
            <a:r>
              <a:rPr lang="nl-BE" sz="16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nl-BE" sz="1600" dirty="0">
                <a:solidFill>
                  <a:srgbClr val="FF0000"/>
                </a:solidFill>
              </a:rPr>
              <a:t> </a:t>
            </a:r>
            <a:r>
              <a:rPr lang="nl-BE" sz="1600" dirty="0" smtClean="0">
                <a:solidFill>
                  <a:srgbClr val="FF0000"/>
                </a:solidFill>
              </a:rPr>
              <a:t>  </a:t>
            </a:r>
            <a:r>
              <a:rPr lang="pl-PL" sz="1600" dirty="0" smtClean="0">
                <a:solidFill>
                  <a:srgbClr val="FF0000"/>
                </a:solidFill>
              </a:rPr>
              <a:t>głowicą, a</a:t>
            </a:r>
            <a:r>
              <a:rPr lang="nl-BE" sz="1600" dirty="0" smtClean="0">
                <a:solidFill>
                  <a:srgbClr val="FF0000"/>
                </a:solidFill>
              </a:rPr>
              <a:t> media</a:t>
            </a:r>
            <a:r>
              <a:rPr lang="pl-PL" sz="1600" dirty="0" smtClean="0">
                <a:solidFill>
                  <a:srgbClr val="FF0000"/>
                </a:solidFill>
              </a:rPr>
              <a:t>mi</a:t>
            </a:r>
            <a:endParaRPr lang="nl-BE" sz="1600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431" y="2696603"/>
            <a:ext cx="4232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smtClean="0">
                <a:solidFill>
                  <a:srgbClr val="FF0000"/>
                </a:solidFill>
              </a:rPr>
              <a:t>= </a:t>
            </a:r>
            <a:r>
              <a:rPr lang="pl-PL" sz="1600" dirty="0" smtClean="0">
                <a:solidFill>
                  <a:srgbClr val="FF0000"/>
                </a:solidFill>
              </a:rPr>
              <a:t>nieprzewidywalna jakość druku spowodowana </a:t>
            </a:r>
          </a:p>
          <a:p>
            <a:r>
              <a:rPr lang="pl-PL" sz="1600" dirty="0">
                <a:solidFill>
                  <a:srgbClr val="FF0000"/>
                </a:solidFill>
              </a:rPr>
              <a:t> </a:t>
            </a:r>
            <a:r>
              <a:rPr lang="pl-PL" sz="1600" dirty="0" smtClean="0">
                <a:solidFill>
                  <a:srgbClr val="FF0000"/>
                </a:solidFill>
              </a:rPr>
              <a:t>  nieprecyzyjnym pozycjonowaniem kropli</a:t>
            </a:r>
            <a:endParaRPr lang="nl-BE" sz="1600" dirty="0" smtClean="0">
              <a:solidFill>
                <a:srgbClr val="FF0000"/>
              </a:solidFill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67" y="1624188"/>
            <a:ext cx="919281" cy="943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100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97" y="1265468"/>
            <a:ext cx="2592288" cy="388564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6144" y="615547"/>
            <a:ext cx="8697342" cy="921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600" b="1" dirty="0" smtClean="0"/>
              <a:t>Japońskie technologie:</a:t>
            </a:r>
          </a:p>
          <a:p>
            <a:pPr algn="l"/>
            <a:r>
              <a:rPr lang="pl-PL" sz="3600" b="1" dirty="0" smtClean="0"/>
              <a:t>rozwiązanie</a:t>
            </a:r>
            <a:endParaRPr lang="en-GB" sz="3600" b="1" dirty="0"/>
          </a:p>
        </p:txBody>
      </p:sp>
      <p:pic>
        <p:nvPicPr>
          <p:cNvPr id="5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52" y="4207130"/>
            <a:ext cx="1115570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0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57022" y="2385314"/>
            <a:ext cx="2521458" cy="270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600" b="1" dirty="0">
                <a:latin typeface="+mj-lt"/>
                <a:cs typeface="Calibri"/>
              </a:rPr>
              <a:t>Zalety </a:t>
            </a:r>
            <a:r>
              <a:rPr lang="pl-PL" sz="1600" b="1" dirty="0" smtClean="0">
                <a:latin typeface="+mj-lt"/>
                <a:cs typeface="Calibri"/>
              </a:rPr>
              <a:t>technologii</a:t>
            </a:r>
          </a:p>
          <a:p>
            <a:pPr marL="12700">
              <a:lnSpc>
                <a:spcPct val="100000"/>
              </a:lnSpc>
            </a:pPr>
            <a:r>
              <a:rPr lang="pl-PL" sz="1600" b="1" dirty="0" smtClean="0">
                <a:latin typeface="+mj-lt"/>
                <a:cs typeface="Calibri"/>
              </a:rPr>
              <a:t>Mutoh DropMaster:</a:t>
            </a:r>
            <a:endParaRPr sz="1600" dirty="0">
              <a:latin typeface="+mj-lt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+mj-lt"/>
              <a:cs typeface="Times New Roman"/>
            </a:endParaRPr>
          </a:p>
          <a:p>
            <a:pPr marL="277495" indent="-264795">
              <a:buFontTx/>
              <a:buChar char="•"/>
              <a:tabLst>
                <a:tab pos="277495" algn="l"/>
                <a:tab pos="278130" algn="l"/>
              </a:tabLst>
            </a:pPr>
            <a:r>
              <a:rPr lang="pl-PL" sz="1600" spc="-10" dirty="0" smtClean="0">
                <a:latin typeface="+mj-lt"/>
                <a:cs typeface="Calibri"/>
              </a:rPr>
              <a:t>automatyczna kompensacja grubości materiału</a:t>
            </a:r>
          </a:p>
          <a:p>
            <a:pPr marL="277495" indent="-264795">
              <a:buFontTx/>
              <a:buChar char="•"/>
              <a:tabLst>
                <a:tab pos="277495" algn="l"/>
                <a:tab pos="278130" algn="l"/>
              </a:tabLst>
            </a:pPr>
            <a:r>
              <a:rPr lang="pl-PL" sz="1600" spc="-10" dirty="0" smtClean="0">
                <a:latin typeface="+mj-lt"/>
                <a:cs typeface="Calibri"/>
              </a:rPr>
              <a:t>brak potrzeby regulacji i kalibracji</a:t>
            </a:r>
          </a:p>
          <a:p>
            <a:pPr marL="277495" indent="-264795">
              <a:buFontTx/>
              <a:buChar char="•"/>
              <a:tabLst>
                <a:tab pos="277495" algn="l"/>
                <a:tab pos="278130" algn="l"/>
              </a:tabLst>
            </a:pPr>
            <a:r>
              <a:rPr lang="pl-PL" sz="1600" spc="-10" dirty="0" smtClean="0">
                <a:latin typeface="+mj-lt"/>
                <a:cs typeface="Calibri"/>
              </a:rPr>
              <a:t>zawsze ostry i wyraźny druk niezależnie od grubości materiału</a:t>
            </a:r>
            <a:endParaRPr sz="1600" dirty="0">
              <a:latin typeface="+mj-lt"/>
              <a:cs typeface="Calibri"/>
            </a:endParaRPr>
          </a:p>
        </p:txBody>
      </p:sp>
      <p:sp>
        <p:nvSpPr>
          <p:cNvPr id="25" name="object 3"/>
          <p:cNvSpPr txBox="1">
            <a:spLocks noGrp="1"/>
          </p:cNvSpPr>
          <p:nvPr>
            <p:ph type="title"/>
          </p:nvPr>
        </p:nvSpPr>
        <p:spPr>
          <a:xfrm>
            <a:off x="0" y="183585"/>
            <a:ext cx="91440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545">
              <a:lnSpc>
                <a:spcPct val="100000"/>
              </a:lnSpc>
            </a:pPr>
            <a:r>
              <a:rPr lang="pl-PL" sz="3600" b="1" dirty="0" smtClean="0">
                <a:cs typeface="Arial" panose="020B0604020202020204" pitchFamily="34" charset="0"/>
              </a:rPr>
              <a:t>Japońskie technologie</a:t>
            </a:r>
            <a:br>
              <a:rPr lang="pl-PL" sz="3600" b="1" dirty="0" smtClean="0">
                <a:cs typeface="Arial" panose="020B0604020202020204" pitchFamily="34" charset="0"/>
              </a:rPr>
            </a:br>
            <a:r>
              <a:rPr lang="pl-PL" sz="3600" b="1" dirty="0" smtClean="0">
                <a:cs typeface="Arial" panose="020B0604020202020204" pitchFamily="34" charset="0"/>
              </a:rPr>
              <a:t>Mutoh DropMaster</a:t>
            </a:r>
            <a:endParaRPr sz="3600" b="1" dirty="0">
              <a:cs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2" y="99608"/>
            <a:ext cx="1096883" cy="164414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004" y="2385314"/>
            <a:ext cx="5113515" cy="31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2BFCF-01CA-B64F-AF02-8C01770AE318}" type="slidenum">
              <a:rPr lang="en-US" smtClean="0"/>
              <a:t>17</a:t>
            </a:fld>
            <a:endParaRPr lang="en-US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301402" y="1415818"/>
            <a:ext cx="5905499" cy="49263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dirty="0" smtClean="0">
                <a:latin typeface="+mj-lt"/>
              </a:rPr>
              <a:t>Funkcja dostępna z panelu drukarki i w</a:t>
            </a:r>
            <a:r>
              <a:rPr lang="en-GB" sz="1600" dirty="0" smtClean="0">
                <a:latin typeface="+mj-lt"/>
              </a:rPr>
              <a:t> </a:t>
            </a:r>
            <a:r>
              <a:rPr lang="pl-PL" sz="1600" dirty="0" smtClean="0">
                <a:latin typeface="+mj-lt"/>
              </a:rPr>
              <a:t>oprogramowaniu</a:t>
            </a:r>
            <a:endParaRPr lang="en-GB" sz="1600" dirty="0">
              <a:latin typeface="+mj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36216050"/>
              </p:ext>
            </p:extLst>
          </p:nvPr>
        </p:nvGraphicFramePr>
        <p:xfrm>
          <a:off x="611560" y="1777125"/>
          <a:ext cx="7399764" cy="4829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7"/>
          <p:cNvSpPr/>
          <p:nvPr/>
        </p:nvSpPr>
        <p:spPr>
          <a:xfrm>
            <a:off x="4240420" y="3593820"/>
            <a:ext cx="1013732" cy="270329"/>
          </a:xfrm>
          <a:prstGeom prst="roundRect">
            <a:avLst/>
          </a:prstGeom>
          <a:solidFill>
            <a:srgbClr val="FF0000">
              <a:alpha val="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8"/>
          <p:cNvSpPr/>
          <p:nvPr/>
        </p:nvSpPr>
        <p:spPr>
          <a:xfrm>
            <a:off x="5819913" y="4717753"/>
            <a:ext cx="1013732" cy="270329"/>
          </a:xfrm>
          <a:prstGeom prst="roundRect">
            <a:avLst/>
          </a:prstGeom>
          <a:solidFill>
            <a:srgbClr val="FF0000">
              <a:alpha val="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2" y="99608"/>
            <a:ext cx="1096883" cy="1644145"/>
          </a:xfrm>
          <a:prstGeom prst="rect">
            <a:avLst/>
          </a:prstGeom>
        </p:spPr>
      </p:pic>
      <p:sp>
        <p:nvSpPr>
          <p:cNvPr id="8" name="object 3"/>
          <p:cNvSpPr txBox="1">
            <a:spLocks/>
          </p:cNvSpPr>
          <p:nvPr/>
        </p:nvSpPr>
        <p:spPr>
          <a:xfrm>
            <a:off x="0" y="183585"/>
            <a:ext cx="9144000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545"/>
            <a:r>
              <a:rPr lang="pl-PL" sz="3600" b="1" dirty="0">
                <a:cs typeface="Arial" panose="020B0604020202020204" pitchFamily="34" charset="0"/>
              </a:rPr>
              <a:t>Japońskie technologie</a:t>
            </a:r>
            <a:r>
              <a:rPr lang="pl-PL" sz="3600" b="1" dirty="0" smtClean="0">
                <a:cs typeface="Arial" panose="020B0604020202020204" pitchFamily="34" charset="0"/>
              </a:rPr>
              <a:t/>
            </a:r>
            <a:br>
              <a:rPr lang="pl-PL" sz="3600" b="1" dirty="0" smtClean="0">
                <a:cs typeface="Arial" panose="020B0604020202020204" pitchFamily="34" charset="0"/>
              </a:rPr>
            </a:br>
            <a:r>
              <a:rPr lang="pl-PL" sz="3600" b="1" dirty="0" smtClean="0">
                <a:cs typeface="Arial" panose="020B0604020202020204" pitchFamily="34" charset="0"/>
              </a:rPr>
              <a:t>Mutoh DropMaster</a:t>
            </a:r>
            <a:endParaRPr lang="pl-PL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7340" y="375047"/>
            <a:ext cx="8529319" cy="615553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cs typeface="Arial" panose="020B0604020202020204" pitchFamily="34" charset="0"/>
              </a:rPr>
              <a:t>Automatyzacja produkcji</a:t>
            </a:r>
            <a:br>
              <a:rPr lang="pl-PL" sz="3600" b="1" dirty="0" smtClean="0">
                <a:cs typeface="Arial" panose="020B0604020202020204" pitchFamily="34" charset="0"/>
              </a:rPr>
            </a:br>
            <a:r>
              <a:rPr lang="pl-PL" sz="3600" b="1" dirty="0" smtClean="0">
                <a:cs typeface="Arial" panose="020B0604020202020204" pitchFamily="34" charset="0"/>
              </a:rPr>
              <a:t>Współpraca z ploterem tnącym</a:t>
            </a:r>
            <a:endParaRPr lang="pl-PL" sz="3600" b="1" dirty="0">
              <a:cs typeface="Arial" panose="020B0604020202020204" pitchFamily="34" charset="0"/>
            </a:endParaRPr>
          </a:p>
        </p:txBody>
      </p:sp>
      <p:sp>
        <p:nvSpPr>
          <p:cNvPr id="5" name="AutoShape 2" descr="http://www.mutoh.eu/DesktopModules/Bring2mind/DMX/Download.aspx?language=en-US&amp;Command=Core_Download&amp;EntryId=10447&amp;PortalId=0&amp;TabId=128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4" descr="http://www.mutoh.eu/DesktopModules/Bring2mind/DMX/Download.aspx?language=en-US&amp;Command=Core_Download&amp;EntryId=10447&amp;PortalId=0&amp;TabId=128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http://www.mutoh.eu/DesktopModules/Bring2mind/DMX/Download.aspx?language=en-US&amp;Command=Core_Download&amp;EntryId=10447&amp;PortalId=0&amp;TabId=1285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object 3"/>
          <p:cNvSpPr txBox="1"/>
          <p:nvPr/>
        </p:nvSpPr>
        <p:spPr>
          <a:xfrm>
            <a:off x="612775" y="1577935"/>
            <a:ext cx="3702050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5760" indent="-353060">
              <a:spcBef>
                <a:spcPts val="1175"/>
              </a:spcBef>
              <a:buFontTx/>
              <a:buChar char="•"/>
              <a:tabLst>
                <a:tab pos="365760" algn="l"/>
                <a:tab pos="366395" algn="l"/>
              </a:tabLst>
            </a:pPr>
            <a:r>
              <a:rPr lang="pl-PL" sz="1600" b="1" dirty="0" smtClean="0">
                <a:cs typeface="Calibri"/>
              </a:rPr>
              <a:t>Automatyczna współpraca </a:t>
            </a:r>
            <a:r>
              <a:rPr lang="pl-PL" sz="1600" b="1" dirty="0">
                <a:cs typeface="Calibri"/>
              </a:rPr>
              <a:t>z ploterami tnącymi (np. </a:t>
            </a:r>
            <a:r>
              <a:rPr lang="pl-PL" sz="1600" b="1" dirty="0" smtClean="0">
                <a:cs typeface="Calibri"/>
              </a:rPr>
              <a:t>Summa </a:t>
            </a:r>
            <a:r>
              <a:rPr lang="pl-PL" sz="1600" b="1" dirty="0" err="1" smtClean="0">
                <a:cs typeface="Calibri"/>
              </a:rPr>
              <a:t>Cut</a:t>
            </a:r>
            <a:r>
              <a:rPr lang="pl-PL" sz="1600" b="1" dirty="0" smtClean="0">
                <a:cs typeface="Calibri"/>
              </a:rPr>
              <a:t>)</a:t>
            </a:r>
          </a:p>
          <a:p>
            <a:pPr marL="365760" indent="-353060">
              <a:spcBef>
                <a:spcPts val="1175"/>
              </a:spcBef>
              <a:buFontTx/>
              <a:buChar char="•"/>
              <a:tabLst>
                <a:tab pos="365760" algn="l"/>
                <a:tab pos="366395" algn="l"/>
              </a:tabLst>
            </a:pPr>
            <a:r>
              <a:rPr lang="pl-PL" sz="1600" b="1" dirty="0">
                <a:cs typeface="Calibri"/>
              </a:rPr>
              <a:t>Zarabiaj </a:t>
            </a:r>
            <a:r>
              <a:rPr lang="pl-PL" sz="1600" b="1" dirty="0" smtClean="0">
                <a:cs typeface="Calibri"/>
              </a:rPr>
              <a:t>podwójnie - </a:t>
            </a:r>
            <a:r>
              <a:rPr lang="pl-PL" sz="1600" b="1" dirty="0">
                <a:cs typeface="Calibri"/>
              </a:rPr>
              <a:t>podczas druku na ploterze</a:t>
            </a:r>
            <a:r>
              <a:rPr lang="pl-PL" sz="1600" b="1" dirty="0" smtClean="0">
                <a:cs typeface="Calibri"/>
              </a:rPr>
              <a:t>, </a:t>
            </a:r>
            <a:r>
              <a:rPr lang="pl-PL" sz="1600" b="1" dirty="0">
                <a:cs typeface="Calibri"/>
              </a:rPr>
              <a:t>w tym samym czasie możesz wycinać prace dla drugiego klienta.</a:t>
            </a:r>
            <a:endParaRPr sz="1600" b="1" dirty="0">
              <a:cs typeface="Calibri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99" y="2882438"/>
            <a:ext cx="5330576" cy="297145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510838"/>
            <a:ext cx="40481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202180" y="2857500"/>
            <a:ext cx="480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https://www.youtube.com/watch?v=LkezElsNJU0</a:t>
            </a:r>
          </a:p>
        </p:txBody>
      </p:sp>
    </p:spTree>
    <p:extLst>
      <p:ext uri="{BB962C8B-B14F-4D97-AF65-F5344CB8AC3E}">
        <p14:creationId xmlns:p14="http://schemas.microsoft.com/office/powerpoint/2010/main" val="20929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4973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latin typeface="+mn-lt"/>
              </a:rPr>
              <a:t>Dlaczego warto wybrać plotery</a:t>
            </a:r>
            <a:endParaRPr lang="pl-PL" sz="36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499359"/>
            <a:ext cx="8229600" cy="3093720"/>
          </a:xfrm>
        </p:spPr>
        <p:txBody>
          <a:bodyPr/>
          <a:lstStyle/>
          <a:p>
            <a:r>
              <a:rPr lang="pl-PL" dirty="0" smtClean="0"/>
              <a:t>Technologia żywiczna (UMS)</a:t>
            </a:r>
          </a:p>
          <a:p>
            <a:r>
              <a:rPr lang="pl-PL" dirty="0" smtClean="0"/>
              <a:t>Certyfikowana ekologia</a:t>
            </a:r>
          </a:p>
          <a:p>
            <a:r>
              <a:rPr lang="pl-PL" dirty="0" smtClean="0"/>
              <a:t>Japońskie </a:t>
            </a:r>
            <a:r>
              <a:rPr lang="pl-PL" dirty="0"/>
              <a:t>wykonanie</a:t>
            </a:r>
          </a:p>
          <a:p>
            <a:r>
              <a:rPr lang="pl-PL" dirty="0" smtClean="0"/>
              <a:t>Japońskie technologie</a:t>
            </a:r>
          </a:p>
          <a:p>
            <a:r>
              <a:rPr lang="pl-PL" dirty="0" smtClean="0"/>
              <a:t>Automatyzacja produkcji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41" y="443768"/>
            <a:ext cx="5438518" cy="181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7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725491" y="2790802"/>
            <a:ext cx="2310511" cy="1141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62457" y="4625340"/>
            <a:ext cx="1853683" cy="1042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03605" y="3629994"/>
            <a:ext cx="575436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585858"/>
                </a:solidFill>
                <a:latin typeface="Verdana"/>
                <a:cs typeface="Verdana"/>
              </a:rPr>
              <a:t>VJ-1324</a:t>
            </a:r>
            <a:r>
              <a:rPr lang="pl-PL" sz="900" spc="-5" dirty="0">
                <a:solidFill>
                  <a:srgbClr val="585858"/>
                </a:solidFill>
                <a:latin typeface="Verdana"/>
                <a:cs typeface="Verdana"/>
              </a:rPr>
              <a:t>X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8916" y="3932709"/>
            <a:ext cx="8594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585858"/>
                </a:solidFill>
                <a:latin typeface="+mj-lt"/>
                <a:cs typeface="Verdana"/>
              </a:rPr>
              <a:t>VJ-1624</a:t>
            </a:r>
            <a:r>
              <a:rPr lang="pl-PL" sz="1400" spc="-5" dirty="0">
                <a:solidFill>
                  <a:srgbClr val="585858"/>
                </a:solidFill>
                <a:latin typeface="+mj-lt"/>
                <a:cs typeface="Verdana"/>
              </a:rPr>
              <a:t>X</a:t>
            </a:r>
            <a:endParaRPr sz="1400" dirty="0">
              <a:latin typeface="+mj-lt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77000" y="2790803"/>
            <a:ext cx="2133600" cy="1117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576525" y="3932710"/>
            <a:ext cx="75755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585858"/>
                </a:solidFill>
                <a:latin typeface="+mj-lt"/>
                <a:cs typeface="Verdana"/>
              </a:rPr>
              <a:t>VJ-1638</a:t>
            </a:r>
            <a:r>
              <a:rPr lang="pl-PL" sz="1400" spc="-5" dirty="0">
                <a:solidFill>
                  <a:srgbClr val="585858"/>
                </a:solidFill>
                <a:latin typeface="+mj-lt"/>
                <a:cs typeface="Verdana"/>
              </a:rPr>
              <a:t>X</a:t>
            </a:r>
            <a:endParaRPr sz="1400" dirty="0">
              <a:latin typeface="+mj-lt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08160" y="3941119"/>
            <a:ext cx="84194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585858"/>
                </a:solidFill>
                <a:latin typeface="+mj-lt"/>
                <a:cs typeface="Verdana"/>
              </a:rPr>
              <a:t>VJ-2638</a:t>
            </a:r>
            <a:r>
              <a:rPr lang="pl-PL" sz="1400" spc="-5" dirty="0">
                <a:solidFill>
                  <a:srgbClr val="585858"/>
                </a:solidFill>
                <a:latin typeface="+mj-lt"/>
                <a:cs typeface="Verdana"/>
              </a:rPr>
              <a:t>X</a:t>
            </a:r>
            <a:endParaRPr sz="1400" dirty="0">
              <a:latin typeface="+mj-lt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8600" y="2720340"/>
            <a:ext cx="3201068" cy="11880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7"/>
          <p:cNvSpPr/>
          <p:nvPr/>
        </p:nvSpPr>
        <p:spPr>
          <a:xfrm>
            <a:off x="2332387" y="4472940"/>
            <a:ext cx="2104136" cy="11946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5"/>
          <p:cNvSpPr txBox="1"/>
          <p:nvPr/>
        </p:nvSpPr>
        <p:spPr>
          <a:xfrm>
            <a:off x="2993962" y="5707897"/>
            <a:ext cx="8714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585858"/>
                </a:solidFill>
                <a:latin typeface="+mj-lt"/>
                <a:cs typeface="Verdana"/>
              </a:rPr>
              <a:t>VJ-</a:t>
            </a:r>
            <a:r>
              <a:rPr lang="pl-PL" sz="1400" spc="-5" dirty="0">
                <a:solidFill>
                  <a:srgbClr val="585858"/>
                </a:solidFill>
                <a:latin typeface="+mj-lt"/>
                <a:cs typeface="Verdana"/>
              </a:rPr>
              <a:t>1604X</a:t>
            </a:r>
            <a:endParaRPr sz="1400" dirty="0">
              <a:latin typeface="+mj-lt"/>
              <a:cs typeface="Verdana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5936210" y="5724398"/>
            <a:ext cx="8714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585858"/>
                </a:solidFill>
                <a:latin typeface="+mj-lt"/>
                <a:cs typeface="Verdana"/>
              </a:rPr>
              <a:t>VJ-</a:t>
            </a:r>
            <a:r>
              <a:rPr lang="pl-PL" sz="1400" spc="-5" dirty="0">
                <a:solidFill>
                  <a:srgbClr val="585858"/>
                </a:solidFill>
                <a:latin typeface="+mj-lt"/>
                <a:cs typeface="Verdana"/>
              </a:rPr>
              <a:t>1324X</a:t>
            </a:r>
            <a:endParaRPr sz="1400" dirty="0">
              <a:latin typeface="+mj-lt"/>
              <a:cs typeface="Verdana"/>
            </a:endParaRPr>
          </a:p>
        </p:txBody>
      </p:sp>
      <p:sp>
        <p:nvSpPr>
          <p:cNvPr id="19" name="object 16"/>
          <p:cNvSpPr txBox="1">
            <a:spLocks/>
          </p:cNvSpPr>
          <p:nvPr/>
        </p:nvSpPr>
        <p:spPr>
          <a:xfrm>
            <a:off x="76200" y="486117"/>
            <a:ext cx="9000650" cy="116955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pl-PL" sz="3000" dirty="0" smtClean="0"/>
              <a:t>Plotery </a:t>
            </a:r>
            <a:r>
              <a:rPr lang="pl-PL" sz="3000" b="1" dirty="0" smtClean="0"/>
              <a:t>Mutoh ValueJet </a:t>
            </a:r>
            <a:r>
              <a:rPr lang="pl-PL" sz="3000" dirty="0" smtClean="0"/>
              <a:t>z technologią żywiczną UMS</a:t>
            </a:r>
          </a:p>
          <a:p>
            <a:pPr marL="12700"/>
            <a:r>
              <a:rPr lang="pl-PL" dirty="0" smtClean="0"/>
              <a:t>od 1.37 do 2.60 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055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7340" y="155447"/>
            <a:ext cx="8529319" cy="73866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1" y="1089395"/>
            <a:ext cx="10058400" cy="335950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596929" y="3525571"/>
            <a:ext cx="1950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600" b="1" dirty="0" smtClean="0"/>
              <a:t>DZIĘKUJĘ ZA UWAGĘ</a:t>
            </a:r>
          </a:p>
          <a:p>
            <a:pPr algn="ctr"/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30218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7340" y="315467"/>
            <a:ext cx="8529319" cy="738664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latin typeface="+mn-lt"/>
                <a:cs typeface="Arial" panose="020B0604020202020204" pitchFamily="34" charset="0"/>
              </a:rPr>
              <a:t>Atramenty żywiczne UMS</a:t>
            </a:r>
            <a:br>
              <a:rPr lang="pl-PL" sz="3600" b="1" dirty="0" smtClean="0">
                <a:latin typeface="+mn-lt"/>
                <a:cs typeface="Arial" panose="020B0604020202020204" pitchFamily="34" charset="0"/>
              </a:rPr>
            </a:br>
            <a:r>
              <a:rPr lang="pl-PL" sz="3600" b="1" dirty="0" smtClean="0">
                <a:latin typeface="+mn-lt"/>
                <a:cs typeface="Arial" panose="020B0604020202020204" pitchFamily="34" charset="0"/>
              </a:rPr>
              <a:t>– certyfikat EKO</a:t>
            </a:r>
            <a:endParaRPr lang="pl-PL" sz="36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77344" y="5372100"/>
            <a:ext cx="8684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b="1" spc="-5" dirty="0" smtClean="0">
                <a:solidFill>
                  <a:srgbClr val="585858"/>
                </a:solidFill>
                <a:cs typeface="Calibri"/>
              </a:rPr>
              <a:t>Europejski certyfikat Eurofins. Drukuj do wnętrz – przedszkola, szpitale, mieszkania, itd.</a:t>
            </a:r>
            <a:endParaRPr lang="pl-PL" sz="1400" dirty="0">
              <a:cs typeface="Calibri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987" y="1554480"/>
            <a:ext cx="2622473" cy="370188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474" y="1554480"/>
            <a:ext cx="2616291" cy="370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7340" y="248209"/>
            <a:ext cx="8529319" cy="671513"/>
          </a:xfrm>
        </p:spPr>
        <p:txBody>
          <a:bodyPr>
            <a:noAutofit/>
          </a:bodyPr>
          <a:lstStyle/>
          <a:p>
            <a:r>
              <a:rPr lang="pl-PL" sz="3600" b="1" dirty="0" smtClean="0"/>
              <a:t>Atramenty żywiczne UMS</a:t>
            </a:r>
            <a:br>
              <a:rPr lang="pl-PL" sz="3600" b="1" dirty="0" smtClean="0"/>
            </a:br>
            <a:r>
              <a:rPr lang="pl-PL" sz="3600" b="1" dirty="0" smtClean="0"/>
              <a:t>Drukuj korporacyjne kolory!</a:t>
            </a:r>
            <a:endParaRPr lang="pl-PL" sz="3600" b="1" dirty="0"/>
          </a:p>
        </p:txBody>
      </p:sp>
      <p:sp>
        <p:nvSpPr>
          <p:cNvPr id="5" name="Prostokąt 4"/>
          <p:cNvSpPr/>
          <p:nvPr/>
        </p:nvSpPr>
        <p:spPr>
          <a:xfrm>
            <a:off x="415636" y="5411986"/>
            <a:ext cx="8312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pl-PL" b="1" spc="-5" dirty="0" smtClean="0">
                <a:latin typeface="+mj-lt"/>
                <a:cs typeface="Calibri"/>
              </a:rPr>
              <a:t>Atramenty żywiczne MUTOH UMS</a:t>
            </a:r>
            <a:r>
              <a:rPr lang="pl-PL" b="1" spc="-10" dirty="0" smtClean="0">
                <a:latin typeface="+mj-lt"/>
                <a:cs typeface="Calibri"/>
              </a:rPr>
              <a:t> (CMYK) pokrywają aż 83% palety Pantone C</a:t>
            </a:r>
            <a:endParaRPr lang="pl-PL" sz="1400" dirty="0">
              <a:latin typeface="+mj-lt"/>
              <a:cs typeface="Calibri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1342216"/>
            <a:ext cx="8312727" cy="388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9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7340" y="300670"/>
            <a:ext cx="8529319" cy="671513"/>
          </a:xfrm>
        </p:spPr>
        <p:txBody>
          <a:bodyPr>
            <a:noAutofit/>
          </a:bodyPr>
          <a:lstStyle/>
          <a:p>
            <a:r>
              <a:rPr lang="pl-PL" sz="3600" b="1" dirty="0"/>
              <a:t>Atramenty żywiczne UMS</a:t>
            </a:r>
            <a:br>
              <a:rPr lang="pl-PL" sz="3600" b="1" dirty="0"/>
            </a:br>
            <a:r>
              <a:rPr lang="pl-PL" sz="3600" b="1" dirty="0"/>
              <a:t>Drukuj korporacyjne kolory!</a:t>
            </a:r>
          </a:p>
        </p:txBody>
      </p:sp>
      <p:sp>
        <p:nvSpPr>
          <p:cNvPr id="5" name="Prostokąt 4"/>
          <p:cNvSpPr/>
          <p:nvPr/>
        </p:nvSpPr>
        <p:spPr>
          <a:xfrm>
            <a:off x="415636" y="5262005"/>
            <a:ext cx="831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pl-PL" b="1" spc="-5" dirty="0" smtClean="0">
                <a:cs typeface="Calibri"/>
              </a:rPr>
              <a:t>Atramenty żywiczne MUTOH UMS</a:t>
            </a:r>
            <a:r>
              <a:rPr lang="pl-PL" b="1" spc="-10" dirty="0" smtClean="0">
                <a:cs typeface="Calibri"/>
              </a:rPr>
              <a:t> (CMYK) pozwalają najbliżej odwzorować</a:t>
            </a:r>
          </a:p>
          <a:p>
            <a:pPr marL="12700" algn="ctr">
              <a:lnSpc>
                <a:spcPct val="100000"/>
              </a:lnSpc>
            </a:pPr>
            <a:r>
              <a:rPr lang="pl-PL" b="1" spc="-10" dirty="0" smtClean="0">
                <a:cs typeface="Calibri"/>
              </a:rPr>
              <a:t>zadane kolory korporacyjne (wskaźnik </a:t>
            </a:r>
            <a:r>
              <a:rPr lang="pl-PL" b="1" spc="-10" dirty="0" err="1" smtClean="0">
                <a:cs typeface="Calibri"/>
              </a:rPr>
              <a:t>DeltaE</a:t>
            </a:r>
            <a:r>
              <a:rPr lang="pl-PL" b="1" spc="-10" dirty="0" smtClean="0">
                <a:cs typeface="Calibri"/>
              </a:rPr>
              <a:t> = 0-1 tzn. „niewidoczna różnica”)</a:t>
            </a:r>
            <a:endParaRPr lang="pl-PL" sz="1400" dirty="0">
              <a:cs typeface="Calibri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990" y="1410142"/>
            <a:ext cx="2441276" cy="360557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08" y="1409700"/>
            <a:ext cx="2441575" cy="360601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3" y="1409700"/>
            <a:ext cx="2560166" cy="18945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Prostokąt 8"/>
          <p:cNvSpPr/>
          <p:nvPr/>
        </p:nvSpPr>
        <p:spPr>
          <a:xfrm>
            <a:off x="800100" y="1410142"/>
            <a:ext cx="426720" cy="12882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35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/>
          <p:nvPr/>
        </p:nvSpPr>
        <p:spPr>
          <a:xfrm>
            <a:off x="199178" y="2273666"/>
            <a:ext cx="5534995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lvl="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600" dirty="0" smtClean="0">
                <a:ea typeface="Verdana" pitchFamily="34" charset="0"/>
                <a:cs typeface="Verdana" pitchFamily="34" charset="0"/>
              </a:rPr>
              <a:t>„</a:t>
            </a:r>
            <a:r>
              <a:rPr lang="en-GB" sz="1600" dirty="0" smtClean="0">
                <a:ea typeface="Verdana" pitchFamily="34" charset="0"/>
                <a:cs typeface="Verdana" pitchFamily="34" charset="0"/>
              </a:rPr>
              <a:t>C</a:t>
            </a:r>
            <a:r>
              <a:rPr lang="pl-PL" sz="1600" dirty="0" err="1" smtClean="0">
                <a:ea typeface="Verdana" pitchFamily="34" charset="0"/>
                <a:cs typeface="Verdana" pitchFamily="34" charset="0"/>
              </a:rPr>
              <a:t>zysty</a:t>
            </a:r>
            <a:r>
              <a:rPr lang="pl-PL" sz="1600" dirty="0" smtClean="0">
                <a:ea typeface="Verdana" pitchFamily="34" charset="0"/>
                <a:cs typeface="Verdana" pitchFamily="34" charset="0"/>
              </a:rPr>
              <a:t>” montaż </a:t>
            </a:r>
            <a:r>
              <a:rPr lang="en-GB" sz="1600" dirty="0" smtClean="0">
                <a:ea typeface="Verdana" pitchFamily="34" charset="0"/>
                <a:cs typeface="Verdana" pitchFamily="34" charset="0"/>
              </a:rPr>
              <a:t>– </a:t>
            </a:r>
            <a:r>
              <a:rPr lang="pl-PL" sz="1600" dirty="0" smtClean="0">
                <a:ea typeface="Verdana" pitchFamily="34" charset="0"/>
                <a:cs typeface="Verdana" pitchFamily="34" charset="0"/>
              </a:rPr>
              <a:t>bez rozlewania atramentu</a:t>
            </a:r>
            <a:endParaRPr lang="en-GB" sz="1600" dirty="0" smtClean="0">
              <a:ea typeface="Verdana" pitchFamily="34" charset="0"/>
              <a:cs typeface="Verdana" pitchFamily="34" charset="0"/>
            </a:endParaRPr>
          </a:p>
          <a:p>
            <a:pPr marL="533400" lvl="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600" dirty="0" smtClean="0">
                <a:ea typeface="Verdana" pitchFamily="34" charset="0"/>
                <a:cs typeface="Verdana" pitchFamily="34" charset="0"/>
              </a:rPr>
              <a:t>Bezpieczeństwo operatora</a:t>
            </a:r>
            <a:r>
              <a:rPr lang="en-GB" sz="1600" dirty="0" smtClean="0">
                <a:ea typeface="Verdana" pitchFamily="34" charset="0"/>
                <a:cs typeface="Verdana" pitchFamily="34" charset="0"/>
              </a:rPr>
              <a:t>: </a:t>
            </a:r>
            <a:r>
              <a:rPr lang="pl-PL" sz="1600" dirty="0" smtClean="0">
                <a:ea typeface="Verdana" pitchFamily="34" charset="0"/>
                <a:cs typeface="Verdana" pitchFamily="34" charset="0"/>
              </a:rPr>
              <a:t>obsługa bez rękawiczek, </a:t>
            </a:r>
          </a:p>
          <a:p>
            <a:pPr marL="247650" lvl="0">
              <a:lnSpc>
                <a:spcPts val="3200"/>
              </a:lnSpc>
            </a:pPr>
            <a:r>
              <a:rPr lang="pl-PL" sz="1600" dirty="0">
                <a:ea typeface="Verdana" pitchFamily="34" charset="0"/>
                <a:cs typeface="Verdana" pitchFamily="34" charset="0"/>
              </a:rPr>
              <a:t> </a:t>
            </a:r>
            <a:r>
              <a:rPr lang="pl-PL" sz="1600" dirty="0" smtClean="0">
                <a:ea typeface="Verdana" pitchFamily="34" charset="0"/>
                <a:cs typeface="Verdana" pitchFamily="34" charset="0"/>
              </a:rPr>
              <a:t>      bez kontaktu ze szczelnie zamkniętym atramentem </a:t>
            </a:r>
            <a:endParaRPr lang="en-GB" sz="1600" dirty="0">
              <a:ea typeface="Verdana" pitchFamily="34" charset="0"/>
              <a:cs typeface="Verdana" pitchFamily="34" charset="0"/>
            </a:endParaRPr>
          </a:p>
          <a:p>
            <a:pPr marL="53340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600" dirty="0" smtClean="0">
                <a:ea typeface="Verdana" pitchFamily="34" charset="0"/>
                <a:cs typeface="Verdana" pitchFamily="34" charset="0"/>
              </a:rPr>
              <a:t>Oszczędność </a:t>
            </a:r>
            <a:r>
              <a:rPr lang="en-GB" sz="1600" dirty="0" smtClean="0">
                <a:ea typeface="Verdana" pitchFamily="34" charset="0"/>
                <a:cs typeface="Verdana" pitchFamily="34" charset="0"/>
              </a:rPr>
              <a:t>– </a:t>
            </a:r>
            <a:r>
              <a:rPr lang="pl-PL" sz="1600" dirty="0" smtClean="0">
                <a:ea typeface="Verdana" pitchFamily="34" charset="0"/>
                <a:cs typeface="Verdana" pitchFamily="34" charset="0"/>
              </a:rPr>
              <a:t>atrament wykorzystany do ostatniej kropli</a:t>
            </a:r>
            <a:endParaRPr lang="en-GB" sz="1600" dirty="0" smtClean="0">
              <a:ea typeface="Verdana" pitchFamily="34" charset="0"/>
              <a:cs typeface="Verdana" pitchFamily="34" charset="0"/>
            </a:endParaRPr>
          </a:p>
          <a:p>
            <a:pPr marL="53340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600" dirty="0" smtClean="0">
                <a:ea typeface="Verdana" pitchFamily="34" charset="0"/>
                <a:cs typeface="Verdana" pitchFamily="34" charset="0"/>
              </a:rPr>
              <a:t>Łatwa utylizacja pustych worków</a:t>
            </a:r>
            <a:endParaRPr lang="en-GB" sz="1600" dirty="0" smtClean="0">
              <a:ea typeface="Verdana" pitchFamily="34" charset="0"/>
              <a:cs typeface="Verdana" pitchFamily="34" charset="0"/>
            </a:endParaRPr>
          </a:p>
          <a:p>
            <a:pPr marL="53340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en-GB" sz="1600" dirty="0" err="1" smtClean="0">
                <a:ea typeface="Verdana" pitchFamily="34" charset="0"/>
                <a:cs typeface="Verdana" pitchFamily="34" charset="0"/>
              </a:rPr>
              <a:t>Ind</a:t>
            </a:r>
            <a:r>
              <a:rPr lang="pl-PL" sz="1600" dirty="0" err="1" smtClean="0">
                <a:ea typeface="Verdana" pitchFamily="34" charset="0"/>
                <a:cs typeface="Verdana" pitchFamily="34" charset="0"/>
              </a:rPr>
              <a:t>ywidualnie</a:t>
            </a:r>
            <a:r>
              <a:rPr lang="pl-PL" sz="1600" dirty="0" smtClean="0">
                <a:ea typeface="Verdana" pitchFamily="34" charset="0"/>
                <a:cs typeface="Verdana" pitchFamily="34" charset="0"/>
              </a:rPr>
              <a:t> pakowane w pudełkach</a:t>
            </a:r>
            <a:endParaRPr lang="en-GB" sz="1600" dirty="0" smtClean="0">
              <a:ea typeface="Verdana" pitchFamily="34" charset="0"/>
              <a:cs typeface="Verdana" pitchFamily="34" charset="0"/>
            </a:endParaRPr>
          </a:p>
          <a:p>
            <a:pPr marL="533400" lvl="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600" dirty="0" err="1" smtClean="0">
                <a:ea typeface="Verdana" pitchFamily="34" charset="0"/>
                <a:cs typeface="Verdana" pitchFamily="34" charset="0"/>
              </a:rPr>
              <a:t>Degazowane</a:t>
            </a:r>
            <a:r>
              <a:rPr lang="pl-PL" sz="1600" dirty="0" smtClean="0">
                <a:ea typeface="Verdana" pitchFamily="34" charset="0"/>
                <a:cs typeface="Verdana" pitchFamily="34" charset="0"/>
              </a:rPr>
              <a:t> worki chronią przed pogarszaniem się jakości atramentu </a:t>
            </a:r>
            <a:r>
              <a:rPr lang="en-GB" sz="1600" dirty="0" smtClean="0">
                <a:ea typeface="Verdana" pitchFamily="34" charset="0"/>
                <a:cs typeface="Verdana" pitchFamily="34" charset="0"/>
              </a:rPr>
              <a:t> </a:t>
            </a:r>
            <a:endParaRPr lang="en-GB" sz="1600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560" y="1455250"/>
            <a:ext cx="3690322" cy="1568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683" y="3152416"/>
            <a:ext cx="2554339" cy="2586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13"/>
          <p:cNvSpPr txBox="1"/>
          <p:nvPr/>
        </p:nvSpPr>
        <p:spPr>
          <a:xfrm>
            <a:off x="414344" y="1923144"/>
            <a:ext cx="5392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+mj-lt"/>
                <a:cs typeface="Georgia"/>
              </a:rPr>
              <a:t>UMS</a:t>
            </a:r>
            <a:r>
              <a:rPr lang="pl-PL" sz="1600" b="1" dirty="0" smtClean="0">
                <a:latin typeface="+mj-lt"/>
                <a:cs typeface="Georgia"/>
              </a:rPr>
              <a:t>:</a:t>
            </a:r>
            <a:r>
              <a:rPr lang="en-GB" sz="1600" b="1" dirty="0" smtClean="0">
                <a:latin typeface="+mj-lt"/>
                <a:cs typeface="Georgia"/>
              </a:rPr>
              <a:t> </a:t>
            </a:r>
            <a:r>
              <a:rPr lang="pl-PL" sz="1600" b="1" dirty="0" smtClean="0">
                <a:latin typeface="+mj-lt"/>
                <a:cs typeface="Georgia"/>
              </a:rPr>
              <a:t>pionowe worki </a:t>
            </a:r>
            <a:r>
              <a:rPr lang="en-GB" sz="1600" b="1" dirty="0" smtClean="0">
                <a:latin typeface="+mj-lt"/>
                <a:cs typeface="Georgia"/>
              </a:rPr>
              <a:t>– </a:t>
            </a:r>
            <a:r>
              <a:rPr lang="pl-PL" sz="1600" b="1" dirty="0" smtClean="0">
                <a:latin typeface="+mj-lt"/>
                <a:cs typeface="Georgia"/>
              </a:rPr>
              <a:t>główne cechy </a:t>
            </a:r>
            <a:endParaRPr lang="en-GB" sz="1600" b="1" dirty="0">
              <a:latin typeface="+mj-lt"/>
              <a:cs typeface="Georgia"/>
            </a:endParaRPr>
          </a:p>
        </p:txBody>
      </p:sp>
      <p:sp>
        <p:nvSpPr>
          <p:cNvPr id="7" name="object 3"/>
          <p:cNvSpPr txBox="1">
            <a:spLocks/>
          </p:cNvSpPr>
          <p:nvPr/>
        </p:nvSpPr>
        <p:spPr>
          <a:xfrm>
            <a:off x="304800" y="83107"/>
            <a:ext cx="8529319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545"/>
            <a:r>
              <a:rPr lang="pl-PL" sz="3600" b="1" dirty="0">
                <a:latin typeface="+mn-lt"/>
              </a:rPr>
              <a:t>Atramenty żywiczne UMS</a:t>
            </a:r>
            <a:br>
              <a:rPr lang="pl-PL" sz="3600" b="1" dirty="0">
                <a:latin typeface="+mn-lt"/>
              </a:rPr>
            </a:br>
            <a:r>
              <a:rPr lang="pl-PL" sz="3600" b="1" dirty="0" smtClean="0">
                <a:latin typeface="+mn-lt"/>
                <a:cs typeface="Arial" panose="020B0604020202020204" pitchFamily="34" charset="0"/>
              </a:rPr>
              <a:t>Wydajność oraz odporność</a:t>
            </a:r>
            <a:endParaRPr lang="pl-PL" sz="36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/>
          <p:nvPr/>
        </p:nvSpPr>
        <p:spPr>
          <a:xfrm>
            <a:off x="222211" y="2615439"/>
            <a:ext cx="64320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600" dirty="0" smtClean="0">
                <a:ea typeface="Verdana" pitchFamily="34" charset="0"/>
                <a:cs typeface="Verdana" pitchFamily="34" charset="0"/>
              </a:rPr>
              <a:t>Łatwy montaż</a:t>
            </a:r>
            <a:r>
              <a:rPr lang="en-US" sz="1600" dirty="0" smtClean="0">
                <a:ea typeface="Verdana" pitchFamily="34" charset="0"/>
                <a:cs typeface="Verdana" pitchFamily="34" charset="0"/>
              </a:rPr>
              <a:t>: </a:t>
            </a:r>
            <a:r>
              <a:rPr lang="pl-PL" sz="1600" dirty="0" smtClean="0">
                <a:ea typeface="Verdana" pitchFamily="34" charset="0"/>
                <a:cs typeface="Verdana" pitchFamily="34" charset="0"/>
              </a:rPr>
              <a:t>ergonomicznie zaprojektowane adaptery</a:t>
            </a:r>
            <a:endParaRPr lang="en-US" sz="1600" dirty="0" smtClean="0">
              <a:ea typeface="Verdana" pitchFamily="34" charset="0"/>
              <a:cs typeface="Verdana" pitchFamily="34" charset="0"/>
            </a:endParaRPr>
          </a:p>
          <a:p>
            <a:pPr marL="533400" lvl="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600" dirty="0" smtClean="0">
                <a:ea typeface="Verdana" pitchFamily="34" charset="0"/>
                <a:cs typeface="Verdana" pitchFamily="34" charset="0"/>
              </a:rPr>
              <a:t>Stabilny wystrzał kropli i wydajność produkcji</a:t>
            </a:r>
            <a:endParaRPr lang="en-US" sz="1600" dirty="0" smtClean="0">
              <a:ea typeface="Verdana" pitchFamily="34" charset="0"/>
              <a:cs typeface="Verdana" pitchFamily="34" charset="0"/>
            </a:endParaRPr>
          </a:p>
          <a:p>
            <a:pPr marL="533400" lvl="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600" dirty="0" smtClean="0">
                <a:ea typeface="Verdana" pitchFamily="34" charset="0"/>
                <a:cs typeface="Verdana" pitchFamily="34" charset="0"/>
              </a:rPr>
              <a:t>Brak ryzyka zanieczyszczenia atramentu</a:t>
            </a:r>
            <a:r>
              <a:rPr lang="en-US" sz="1600" dirty="0" smtClean="0">
                <a:ea typeface="Verdana" pitchFamily="34" charset="0"/>
                <a:cs typeface="Verdana" pitchFamily="34" charset="0"/>
              </a:rPr>
              <a:t>:</a:t>
            </a:r>
            <a:br>
              <a:rPr lang="en-US" sz="1600" dirty="0" smtClean="0">
                <a:ea typeface="Verdana" pitchFamily="34" charset="0"/>
                <a:cs typeface="Verdana" pitchFamily="34" charset="0"/>
              </a:rPr>
            </a:br>
            <a:r>
              <a:rPr lang="pl-PL" sz="1600" dirty="0" smtClean="0">
                <a:ea typeface="Verdana" pitchFamily="34" charset="0"/>
                <a:cs typeface="Verdana" pitchFamily="34" charset="0"/>
              </a:rPr>
              <a:t>zawsze świeży atrament w każdym worku </a:t>
            </a:r>
            <a:endParaRPr lang="nl-BE" sz="1600" dirty="0">
              <a:ea typeface="Verdana" pitchFamily="34" charset="0"/>
              <a:cs typeface="Verdana" pitchFamily="34" charset="0"/>
            </a:endParaRPr>
          </a:p>
          <a:p>
            <a:pPr marL="533400" lvl="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600" dirty="0" smtClean="0">
                <a:ea typeface="Verdana" pitchFamily="34" charset="0"/>
                <a:cs typeface="Verdana" pitchFamily="34" charset="0"/>
              </a:rPr>
              <a:t>Przedłużona żywotność głowicy </a:t>
            </a:r>
            <a:r>
              <a:rPr lang="en-US" sz="1600" dirty="0" smtClean="0">
                <a:ea typeface="Verdana" pitchFamily="34" charset="0"/>
                <a:cs typeface="Verdana" pitchFamily="34" charset="0"/>
              </a:rPr>
              <a:t> </a:t>
            </a:r>
            <a:endParaRPr lang="nl-BE" sz="1600" dirty="0">
              <a:ea typeface="Verdana" pitchFamily="34" charset="0"/>
              <a:cs typeface="Verdana" pitchFamily="34" charset="0"/>
            </a:endParaRPr>
          </a:p>
          <a:p>
            <a:pPr marL="533400" lvl="0" indent="-285750">
              <a:lnSpc>
                <a:spcPts val="3200"/>
              </a:lnSpc>
              <a:buFont typeface="Arial" pitchFamily="34" charset="0"/>
              <a:buChar char="•"/>
            </a:pPr>
            <a:r>
              <a:rPr lang="pl-PL" sz="1600" dirty="0" smtClean="0">
                <a:ea typeface="Verdana" pitchFamily="34" charset="0"/>
                <a:cs typeface="Verdana" pitchFamily="34" charset="0"/>
              </a:rPr>
              <a:t>Hermetyczny układ atramentowy</a:t>
            </a:r>
            <a:endParaRPr lang="nl-BE" sz="1600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9175">
            <a:off x="6696584" y="2853223"/>
            <a:ext cx="1142798" cy="3228531"/>
          </a:xfrm>
          <a:prstGeom prst="rect">
            <a:avLst/>
          </a:prstGeom>
          <a:ln>
            <a:noFill/>
          </a:ln>
        </p:spPr>
      </p:pic>
      <p:sp>
        <p:nvSpPr>
          <p:cNvPr id="5" name="TextBox 7"/>
          <p:cNvSpPr txBox="1"/>
          <p:nvPr/>
        </p:nvSpPr>
        <p:spPr>
          <a:xfrm>
            <a:off x="255639" y="1810938"/>
            <a:ext cx="5392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+mj-lt"/>
                <a:cs typeface="Georgia"/>
              </a:rPr>
              <a:t>UMS</a:t>
            </a:r>
            <a:r>
              <a:rPr lang="pl-PL" sz="1600" b="1" dirty="0" smtClean="0">
                <a:latin typeface="+mj-lt"/>
                <a:cs typeface="Georgia"/>
              </a:rPr>
              <a:t>:</a:t>
            </a:r>
            <a:r>
              <a:rPr lang="en-GB" sz="1600" b="1" dirty="0" smtClean="0">
                <a:latin typeface="+mj-lt"/>
                <a:cs typeface="Georgia"/>
              </a:rPr>
              <a:t> </a:t>
            </a:r>
            <a:r>
              <a:rPr lang="pl-PL" sz="1600" b="1" dirty="0" smtClean="0">
                <a:latin typeface="+mj-lt"/>
                <a:cs typeface="Georgia"/>
              </a:rPr>
              <a:t>1-litrowe worki</a:t>
            </a:r>
            <a:r>
              <a:rPr lang="en-GB" sz="1600" b="1" dirty="0" smtClean="0">
                <a:latin typeface="+mj-lt"/>
                <a:cs typeface="Georgia"/>
              </a:rPr>
              <a:t> – </a:t>
            </a:r>
            <a:r>
              <a:rPr lang="pl-PL" sz="1600" b="1" dirty="0" smtClean="0">
                <a:latin typeface="+mj-lt"/>
                <a:cs typeface="Georgia"/>
              </a:rPr>
              <a:t>główne cechy</a:t>
            </a:r>
            <a:endParaRPr lang="en-GB" sz="1600" b="1" dirty="0">
              <a:latin typeface="+mj-lt"/>
              <a:cs typeface="Georgia"/>
            </a:endParaRPr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1517" y="2367124"/>
            <a:ext cx="1753183" cy="1420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36" y="1811293"/>
            <a:ext cx="1743290" cy="804595"/>
          </a:xfrm>
          <a:prstGeom prst="rect">
            <a:avLst/>
          </a:prstGeom>
        </p:spPr>
      </p:pic>
      <p:sp>
        <p:nvSpPr>
          <p:cNvPr id="8" name="object 3"/>
          <p:cNvSpPr txBox="1">
            <a:spLocks/>
          </p:cNvSpPr>
          <p:nvPr/>
        </p:nvSpPr>
        <p:spPr>
          <a:xfrm>
            <a:off x="304800" y="206218"/>
            <a:ext cx="8529319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545"/>
            <a:r>
              <a:rPr lang="pl-PL" sz="3600" b="1" dirty="0"/>
              <a:t>Atramenty żywiczne UMS</a:t>
            </a:r>
            <a:br>
              <a:rPr lang="pl-PL" sz="3600" b="1" dirty="0"/>
            </a:br>
            <a:r>
              <a:rPr lang="pl-PL" sz="3600" b="1" dirty="0">
                <a:cs typeface="Arial" panose="020B0604020202020204" pitchFamily="34" charset="0"/>
              </a:rPr>
              <a:t>Wydajność oraz odporność</a:t>
            </a:r>
          </a:p>
        </p:txBody>
      </p:sp>
    </p:spTree>
    <p:extLst>
      <p:ext uri="{BB962C8B-B14F-4D97-AF65-F5344CB8AC3E}">
        <p14:creationId xmlns:p14="http://schemas.microsoft.com/office/powerpoint/2010/main" val="24731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877814" y="2581602"/>
            <a:ext cx="3656585" cy="1969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pl-PL" sz="1600" b="1" spc="-20" dirty="0" smtClean="0">
                <a:cs typeface="Calibri"/>
              </a:rPr>
              <a:t>równomierny </a:t>
            </a:r>
            <a:r>
              <a:rPr lang="pl-PL" sz="1600" b="1" spc="-20" dirty="0">
                <a:cs typeface="Calibri"/>
              </a:rPr>
              <a:t>docisk i posuw materiału na całej szerokości stołu </a:t>
            </a:r>
            <a:r>
              <a:rPr lang="pl-PL" sz="1600" b="1" spc="-20" dirty="0" smtClean="0">
                <a:cs typeface="Calibri"/>
              </a:rPr>
              <a:t>roboczego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pl-PL" sz="1600" b="1" spc="-20" dirty="0"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pl-PL" sz="1600" b="1" spc="-20" dirty="0" smtClean="0">
                <a:cs typeface="Calibri"/>
              </a:rPr>
              <a:t>rolki prowadzące nie „odciskają się” nawet na delikatnym materiale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pl-PL" sz="1600" b="1" spc="-20" dirty="0" smtClean="0"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pl-PL" sz="1600" b="1" spc="-20" dirty="0" smtClean="0">
                <a:cs typeface="Calibri"/>
              </a:rPr>
              <a:t>ograniczenie możliwości </a:t>
            </a:r>
            <a:r>
              <a:rPr lang="pl-PL" sz="1600" b="1" spc="-20" dirty="0">
                <a:cs typeface="Calibri"/>
              </a:rPr>
              <a:t>falowania i podnoszenia się mediów w czasie </a:t>
            </a:r>
            <a:r>
              <a:rPr lang="pl-PL" sz="1600" b="1" spc="-20" dirty="0" smtClean="0">
                <a:cs typeface="Calibri"/>
              </a:rPr>
              <a:t>druku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86351" y="2251149"/>
            <a:ext cx="0" cy="1931670"/>
          </a:xfrm>
          <a:custGeom>
            <a:avLst/>
            <a:gdLst/>
            <a:ahLst/>
            <a:cxnLst/>
            <a:rect l="l" t="t" r="r" b="b"/>
            <a:pathLst>
              <a:path h="1931670">
                <a:moveTo>
                  <a:pt x="0" y="0"/>
                </a:moveTo>
                <a:lnTo>
                  <a:pt x="0" y="1931289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7340" y="238672"/>
            <a:ext cx="8529319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3600" b="1" spc="5" dirty="0" smtClean="0">
                <a:cs typeface="Arial" panose="020B0604020202020204" pitchFamily="34" charset="0"/>
              </a:rPr>
              <a:t>Japońskie wykonanie</a:t>
            </a:r>
            <a:br>
              <a:rPr lang="pl-PL" sz="3600" b="1" spc="5" dirty="0" smtClean="0">
                <a:cs typeface="Arial" panose="020B0604020202020204" pitchFamily="34" charset="0"/>
              </a:rPr>
            </a:br>
            <a:r>
              <a:rPr lang="pl-PL" sz="3600" b="1" spc="5" dirty="0" smtClean="0">
                <a:cs typeface="Arial" panose="020B0604020202020204" pitchFamily="34" charset="0"/>
              </a:rPr>
              <a:t>Rolki dociskowe na całej szerokości plotera</a:t>
            </a:r>
            <a:endParaRPr sz="3600" b="1" dirty="0"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24" y="2251149"/>
            <a:ext cx="3739649" cy="2491592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432" y="5296790"/>
            <a:ext cx="1115570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8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58239" y="2406268"/>
            <a:ext cx="3656585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pl-PL" sz="1600" b="1" spc="-20" dirty="0" smtClean="0">
                <a:cs typeface="Calibri"/>
              </a:rPr>
              <a:t>precyzyjna </a:t>
            </a:r>
            <a:r>
              <a:rPr lang="pl-PL" sz="1600" b="1" spc="-20" dirty="0">
                <a:cs typeface="Calibri"/>
              </a:rPr>
              <a:t>i bezobsługowa metalowa taśma posuwu karetki (nie gumowy pasek zębaty) gwarantuje stabilną i szybką pracę przez wiele </a:t>
            </a:r>
            <a:r>
              <a:rPr lang="pl-PL" sz="1600" b="1" spc="-20" dirty="0" smtClean="0">
                <a:cs typeface="Calibri"/>
              </a:rPr>
              <a:t>lat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86351" y="2355776"/>
            <a:ext cx="0" cy="1931670"/>
          </a:xfrm>
          <a:custGeom>
            <a:avLst/>
            <a:gdLst/>
            <a:ahLst/>
            <a:cxnLst/>
            <a:rect l="l" t="t" r="r" b="b"/>
            <a:pathLst>
              <a:path h="1931670">
                <a:moveTo>
                  <a:pt x="0" y="0"/>
                </a:moveTo>
                <a:lnTo>
                  <a:pt x="0" y="1931289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7340" y="195490"/>
            <a:ext cx="883666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3600" b="1" spc="5" dirty="0">
                <a:cs typeface="Arial" panose="020B0604020202020204" pitchFamily="34" charset="0"/>
              </a:rPr>
              <a:t>Japońskie wykonanie</a:t>
            </a:r>
            <a:br>
              <a:rPr lang="pl-PL" sz="3600" b="1" spc="5" dirty="0">
                <a:cs typeface="Arial" panose="020B0604020202020204" pitchFamily="34" charset="0"/>
              </a:rPr>
            </a:br>
            <a:r>
              <a:rPr lang="pl-PL" sz="3600" b="1" spc="5" dirty="0">
                <a:cs typeface="Arial" panose="020B0604020202020204" pitchFamily="34" charset="0"/>
              </a:rPr>
              <a:t>Stalowy </a:t>
            </a:r>
            <a:r>
              <a:rPr lang="pl-PL" sz="3600" b="1" spc="5" dirty="0" smtClean="0">
                <a:cs typeface="Arial" panose="020B0604020202020204" pitchFamily="34" charset="0"/>
              </a:rPr>
              <a:t>pas posuwu karetki</a:t>
            </a:r>
            <a:endParaRPr sz="3600" b="1" dirty="0"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451" y="2075815"/>
            <a:ext cx="3739649" cy="2491592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52" y="5296790"/>
            <a:ext cx="1115570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8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10908</TotalTime>
  <Words>502</Words>
  <Application>Microsoft Office PowerPoint</Application>
  <PresentationFormat>Pokaz na ekranie (4:3)</PresentationFormat>
  <Paragraphs>126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8" baseType="lpstr">
      <vt:lpstr>Arial</vt:lpstr>
      <vt:lpstr>Calibri</vt:lpstr>
      <vt:lpstr>Georgia</vt:lpstr>
      <vt:lpstr>Times New Roman</vt:lpstr>
      <vt:lpstr>Verdana</vt:lpstr>
      <vt:lpstr>Wingdings</vt:lpstr>
      <vt:lpstr>Office Theme</vt:lpstr>
      <vt:lpstr> </vt:lpstr>
      <vt:lpstr>Dlaczego warto wybrać plotery</vt:lpstr>
      <vt:lpstr>Atramenty żywiczne UMS – certyfikat EKO</vt:lpstr>
      <vt:lpstr>Atramenty żywiczne UMS Drukuj korporacyjne kolory!</vt:lpstr>
      <vt:lpstr>Atramenty żywiczne UMS Drukuj korporacyjne kolory!</vt:lpstr>
      <vt:lpstr>Prezentacja programu PowerPoint</vt:lpstr>
      <vt:lpstr>Prezentacja programu PowerPoint</vt:lpstr>
      <vt:lpstr>Japońskie wykonanie Rolki dociskowe na całej szerokości plotera</vt:lpstr>
      <vt:lpstr>Japońskie wykonanie Stalowy pas posuwu karetki</vt:lpstr>
      <vt:lpstr>Prezentacja programu PowerPoint</vt:lpstr>
      <vt:lpstr>Prezentacja programu PowerPoint</vt:lpstr>
      <vt:lpstr>Prezentacja programu PowerPoint</vt:lpstr>
      <vt:lpstr>Japońskie technologie Mutoh Intelligent Interweaving</vt:lpstr>
      <vt:lpstr>Prezentacja programu PowerPoint</vt:lpstr>
      <vt:lpstr>Prezentacja programu PowerPoint</vt:lpstr>
      <vt:lpstr>Japońskie technologie Mutoh DropMaster</vt:lpstr>
      <vt:lpstr>Prezentacja programu PowerPoint</vt:lpstr>
      <vt:lpstr>Automatyzacja produkcji Współpraca z ploterem tnącym</vt:lpstr>
      <vt:lpstr>Prezentacja programu PowerPoint</vt:lpstr>
      <vt:lpstr>Prezentacja programu PowerPoint</vt:lpstr>
      <vt:lpstr> </vt:lpstr>
    </vt:vector>
  </TitlesOfParts>
  <Company>Silver Ink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Silver Ink</dc:creator>
  <cp:lastModifiedBy>Paweł Stania</cp:lastModifiedBy>
  <cp:revision>774</cp:revision>
  <cp:lastPrinted>2018-10-22T08:06:32Z</cp:lastPrinted>
  <dcterms:created xsi:type="dcterms:W3CDTF">2012-05-26T11:43:18Z</dcterms:created>
  <dcterms:modified xsi:type="dcterms:W3CDTF">2018-11-15T10:23:06Z</dcterms:modified>
</cp:coreProperties>
</file>